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81" r:id="rId6"/>
    <p:sldId id="275" r:id="rId7"/>
    <p:sldId id="276" r:id="rId8"/>
    <p:sldId id="295" r:id="rId9"/>
    <p:sldId id="277" r:id="rId10"/>
    <p:sldId id="278" r:id="rId11"/>
    <p:sldId id="296" r:id="rId12"/>
    <p:sldId id="299" r:id="rId13"/>
    <p:sldId id="307" r:id="rId14"/>
    <p:sldId id="298" r:id="rId15"/>
    <p:sldId id="300" r:id="rId16"/>
    <p:sldId id="301" r:id="rId17"/>
    <p:sldId id="288" r:id="rId18"/>
    <p:sldId id="294" r:id="rId19"/>
    <p:sldId id="302" r:id="rId20"/>
    <p:sldId id="303" r:id="rId21"/>
    <p:sldId id="293" r:id="rId22"/>
    <p:sldId id="304" r:id="rId23"/>
    <p:sldId id="305"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F5"/>
    <a:srgbClr val="263E5A"/>
    <a:srgbClr val="446992"/>
    <a:srgbClr val="AEC2D8"/>
    <a:srgbClr val="98432A"/>
    <a:srgbClr val="D84400"/>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5634"/>
  </p:normalViewPr>
  <p:slideViewPr>
    <p:cSldViewPr snapToGrid="0" showGuides="1">
      <p:cViewPr varScale="1">
        <p:scale>
          <a:sx n="113" d="100"/>
          <a:sy n="113" d="100"/>
        </p:scale>
        <p:origin x="336" y="11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11C18-8B9A-48F2-A0F8-A1991659E043}" type="doc">
      <dgm:prSet loTypeId="urn:microsoft.com/office/officeart/2008/layout/HexagonCluster" loCatId="picture" qsTypeId="urn:microsoft.com/office/officeart/2005/8/quickstyle/simple1" qsCatId="simple" csTypeId="urn:microsoft.com/office/officeart/2005/8/colors/accent1_2" csCatId="accent1" phldr="1"/>
      <dgm:spPr/>
    </dgm:pt>
    <dgm:pt modelId="{AE0108A7-549A-4814-9ACF-9F100B6137B1}">
      <dgm:prSet phldrT="[Text]" phldr="1"/>
      <dgm:spPr/>
      <dgm:t>
        <a:bodyPr/>
        <a:lstStyle/>
        <a:p>
          <a:endParaRPr lang="en-IN" dirty="0"/>
        </a:p>
      </dgm:t>
    </dgm:pt>
    <dgm:pt modelId="{730A588C-6882-4D58-AA1D-51CE36B91D06}" type="sibTrans" cxnId="{1E520F5B-A29E-423E-8BC8-D62484512473}">
      <dgm:prSet/>
      <dgm:spPr>
        <a:blipFill>
          <a:blip xmlns:r="http://schemas.openxmlformats.org/officeDocument/2006/relationships" r:embed="rId1"/>
          <a:srcRect/>
          <a:stretch>
            <a:fillRect t="-8000" b="-8000"/>
          </a:stretch>
        </a:blipFill>
      </dgm:spPr>
      <dgm:t>
        <a:bodyPr/>
        <a:lstStyle/>
        <a:p>
          <a:endParaRPr lang="en-IN"/>
        </a:p>
      </dgm:t>
    </dgm:pt>
    <dgm:pt modelId="{92397895-5F48-4252-97DF-A91A76B9BBD7}" type="parTrans" cxnId="{1E520F5B-A29E-423E-8BC8-D62484512473}">
      <dgm:prSet/>
      <dgm:spPr/>
      <dgm:t>
        <a:bodyPr/>
        <a:lstStyle/>
        <a:p>
          <a:endParaRPr lang="en-IN"/>
        </a:p>
      </dgm:t>
    </dgm:pt>
    <dgm:pt modelId="{BF395EE0-6D28-40E1-A9E7-9BC1BB3A7903}" type="pres">
      <dgm:prSet presAssocID="{BC011C18-8B9A-48F2-A0F8-A1991659E043}" presName="Name0" presStyleCnt="0">
        <dgm:presLayoutVars>
          <dgm:chMax val="21"/>
          <dgm:chPref val="21"/>
        </dgm:presLayoutVars>
      </dgm:prSet>
      <dgm:spPr/>
    </dgm:pt>
    <dgm:pt modelId="{63DBAD18-2BC1-4D96-BF6B-0D97C8227401}" type="pres">
      <dgm:prSet presAssocID="{AE0108A7-549A-4814-9ACF-9F100B6137B1}" presName="text1" presStyleCnt="0"/>
      <dgm:spPr/>
    </dgm:pt>
    <dgm:pt modelId="{C350DD58-E94E-436C-8C7F-BBB570E190F3}" type="pres">
      <dgm:prSet presAssocID="{AE0108A7-549A-4814-9ACF-9F100B6137B1}" presName="textRepeatNode" presStyleLbl="alignNode1" presStyleIdx="0" presStyleCnt="1" custLinFactNeighborX="-25920">
        <dgm:presLayoutVars>
          <dgm:chMax val="0"/>
          <dgm:chPref val="0"/>
          <dgm:bulletEnabled val="1"/>
        </dgm:presLayoutVars>
      </dgm:prSet>
      <dgm:spPr/>
    </dgm:pt>
    <dgm:pt modelId="{86935A26-FA50-488A-9ED2-7704B83C39AF}" type="pres">
      <dgm:prSet presAssocID="{AE0108A7-549A-4814-9ACF-9F100B6137B1}" presName="textaccent1" presStyleCnt="0"/>
      <dgm:spPr/>
    </dgm:pt>
    <dgm:pt modelId="{34512743-FC71-4CCF-8E0B-234FBAAF4E63}" type="pres">
      <dgm:prSet presAssocID="{AE0108A7-549A-4814-9ACF-9F100B6137B1}" presName="accentRepeatNode" presStyleLbl="solidAlignAcc1" presStyleIdx="0" presStyleCnt="2"/>
      <dgm:spPr/>
    </dgm:pt>
    <dgm:pt modelId="{2FE8F19A-808D-4ED1-9128-DCD9145AC173}" type="pres">
      <dgm:prSet presAssocID="{730A588C-6882-4D58-AA1D-51CE36B91D06}" presName="image1" presStyleCnt="0"/>
      <dgm:spPr/>
    </dgm:pt>
    <dgm:pt modelId="{8B9F2BBD-26BF-4A3F-B938-3A18C52A0A8B}" type="pres">
      <dgm:prSet presAssocID="{730A588C-6882-4D58-AA1D-51CE36B91D06}" presName="imageRepeatNode" presStyleLbl="alignAcc1" presStyleIdx="0" presStyleCnt="1" custScaleX="163488" custScaleY="162370" custLinFactNeighborX="35266" custLinFactNeighborY="13324"/>
      <dgm:spPr/>
    </dgm:pt>
    <dgm:pt modelId="{5076740E-7D1D-4E1A-8128-76DCB79EEB54}" type="pres">
      <dgm:prSet presAssocID="{730A588C-6882-4D58-AA1D-51CE36B91D06}" presName="imageaccent1" presStyleCnt="0"/>
      <dgm:spPr/>
    </dgm:pt>
    <dgm:pt modelId="{66743441-61E4-4D10-89E7-0B8AD4A66418}" type="pres">
      <dgm:prSet presAssocID="{730A588C-6882-4D58-AA1D-51CE36B91D06}" presName="accentRepeatNode" presStyleLbl="solidAlignAcc1" presStyleIdx="1" presStyleCnt="2" custFlipVert="1" custFlipHor="1" custScaleX="62297" custScaleY="49302" custLinFactX="-284574" custLinFactY="-335973" custLinFactNeighborX="-300000" custLinFactNeighborY="-400000"/>
      <dgm:spPr/>
    </dgm:pt>
  </dgm:ptLst>
  <dgm:cxnLst>
    <dgm:cxn modelId="{6B08EE0E-F57A-4549-A2E6-59C0EFD43834}" type="presOf" srcId="{BC011C18-8B9A-48F2-A0F8-A1991659E043}" destId="{BF395EE0-6D28-40E1-A9E7-9BC1BB3A7903}" srcOrd="0" destOrd="0" presId="urn:microsoft.com/office/officeart/2008/layout/HexagonCluster"/>
    <dgm:cxn modelId="{1E520F5B-A29E-423E-8BC8-D62484512473}" srcId="{BC011C18-8B9A-48F2-A0F8-A1991659E043}" destId="{AE0108A7-549A-4814-9ACF-9F100B6137B1}" srcOrd="0" destOrd="0" parTransId="{92397895-5F48-4252-97DF-A91A76B9BBD7}" sibTransId="{730A588C-6882-4D58-AA1D-51CE36B91D06}"/>
    <dgm:cxn modelId="{CF0C2899-6740-4BDC-B6BF-D34E4B6C6C62}" type="presOf" srcId="{AE0108A7-549A-4814-9ACF-9F100B6137B1}" destId="{C350DD58-E94E-436C-8C7F-BBB570E190F3}" srcOrd="0" destOrd="0" presId="urn:microsoft.com/office/officeart/2008/layout/HexagonCluster"/>
    <dgm:cxn modelId="{B0CF2FCA-30A0-4293-9F9C-743F42F05822}" type="presOf" srcId="{730A588C-6882-4D58-AA1D-51CE36B91D06}" destId="{8B9F2BBD-26BF-4A3F-B938-3A18C52A0A8B}" srcOrd="0" destOrd="0" presId="urn:microsoft.com/office/officeart/2008/layout/HexagonCluster"/>
    <dgm:cxn modelId="{4A42C9EB-3784-48CB-B6A0-E3F9A1276A53}" type="presParOf" srcId="{BF395EE0-6D28-40E1-A9E7-9BC1BB3A7903}" destId="{63DBAD18-2BC1-4D96-BF6B-0D97C8227401}" srcOrd="0" destOrd="0" presId="urn:microsoft.com/office/officeart/2008/layout/HexagonCluster"/>
    <dgm:cxn modelId="{696F3793-4D49-4C22-B023-C0EBF8EFEF86}" type="presParOf" srcId="{63DBAD18-2BC1-4D96-BF6B-0D97C8227401}" destId="{C350DD58-E94E-436C-8C7F-BBB570E190F3}" srcOrd="0" destOrd="0" presId="urn:microsoft.com/office/officeart/2008/layout/HexagonCluster"/>
    <dgm:cxn modelId="{5A2576C1-C0DB-432F-8AFA-17872E95636B}" type="presParOf" srcId="{BF395EE0-6D28-40E1-A9E7-9BC1BB3A7903}" destId="{86935A26-FA50-488A-9ED2-7704B83C39AF}" srcOrd="1" destOrd="0" presId="urn:microsoft.com/office/officeart/2008/layout/HexagonCluster"/>
    <dgm:cxn modelId="{66434812-33C6-4E74-A214-372155D7689C}" type="presParOf" srcId="{86935A26-FA50-488A-9ED2-7704B83C39AF}" destId="{34512743-FC71-4CCF-8E0B-234FBAAF4E63}" srcOrd="0" destOrd="0" presId="urn:microsoft.com/office/officeart/2008/layout/HexagonCluster"/>
    <dgm:cxn modelId="{CF883A8E-F641-4D90-A9BF-1176F32024D2}" type="presParOf" srcId="{BF395EE0-6D28-40E1-A9E7-9BC1BB3A7903}" destId="{2FE8F19A-808D-4ED1-9128-DCD9145AC173}" srcOrd="2" destOrd="0" presId="urn:microsoft.com/office/officeart/2008/layout/HexagonCluster"/>
    <dgm:cxn modelId="{3C9CBA92-FE9E-4E0A-B69E-F4FA96F35F44}" type="presParOf" srcId="{2FE8F19A-808D-4ED1-9128-DCD9145AC173}" destId="{8B9F2BBD-26BF-4A3F-B938-3A18C52A0A8B}" srcOrd="0" destOrd="0" presId="urn:microsoft.com/office/officeart/2008/layout/HexagonCluster"/>
    <dgm:cxn modelId="{CB9180EC-F720-4D44-84DA-CE1E91AFC25C}" type="presParOf" srcId="{BF395EE0-6D28-40E1-A9E7-9BC1BB3A7903}" destId="{5076740E-7D1D-4E1A-8128-76DCB79EEB54}" srcOrd="3" destOrd="0" presId="urn:microsoft.com/office/officeart/2008/layout/HexagonCluster"/>
    <dgm:cxn modelId="{DD6C2243-6338-4FA1-9B07-201EE43D7605}" type="presParOf" srcId="{5076740E-7D1D-4E1A-8128-76DCB79EEB54}" destId="{66743441-61E4-4D10-89E7-0B8AD4A66418}" srcOrd="0" destOrd="0" presId="urn:microsoft.com/office/officeart/2008/layout/Hexagon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BF47AC-9EB6-459F-B6DF-FC9F317E6BCE}" type="doc">
      <dgm:prSet loTypeId="urn:microsoft.com/office/officeart/2008/layout/HexagonCluster" loCatId="picture" qsTypeId="urn:microsoft.com/office/officeart/2005/8/quickstyle/simple1" qsCatId="simple" csTypeId="urn:microsoft.com/office/officeart/2005/8/colors/colorful4" csCatId="colorful" phldr="1"/>
      <dgm:spPr/>
    </dgm:pt>
    <dgm:pt modelId="{F8F871F4-7D8D-4062-ACB2-A76859836685}">
      <dgm:prSet phldrT="[Text]" phldr="1"/>
      <dgm:spPr/>
      <dgm:t>
        <a:bodyPr/>
        <a:lstStyle/>
        <a:p>
          <a:endParaRPr lang="en-IN" dirty="0"/>
        </a:p>
      </dgm:t>
    </dgm:pt>
    <dgm:pt modelId="{BF511093-CAF2-4172-85A8-17F6D1CAAA80}" type="parTrans" cxnId="{FC55BCC3-42F7-4453-A8C9-9C17C60601F5}">
      <dgm:prSet/>
      <dgm:spPr/>
      <dgm:t>
        <a:bodyPr/>
        <a:lstStyle/>
        <a:p>
          <a:endParaRPr lang="en-IN"/>
        </a:p>
      </dgm:t>
    </dgm:pt>
    <dgm:pt modelId="{3FAA45B3-B2C2-4F89-BCBF-25B87B4ABC82}" type="sibTrans" cxnId="{FC55BCC3-42F7-4453-A8C9-9C17C60601F5}">
      <dgm:prSet/>
      <dgm:spPr>
        <a:blipFill>
          <a:blip xmlns:r="http://schemas.openxmlformats.org/officeDocument/2006/relationships" r:embed="rId1"/>
          <a:srcRect/>
          <a:stretch>
            <a:fillRect t="-8000" b="-8000"/>
          </a:stretch>
        </a:blipFill>
      </dgm:spPr>
      <dgm:t>
        <a:bodyPr/>
        <a:lstStyle/>
        <a:p>
          <a:endParaRPr lang="en-IN"/>
        </a:p>
      </dgm:t>
    </dgm:pt>
    <dgm:pt modelId="{B6234138-E9F7-46A5-A61B-ADE93E6BCFA0}" type="pres">
      <dgm:prSet presAssocID="{B1BF47AC-9EB6-459F-B6DF-FC9F317E6BCE}" presName="Name0" presStyleCnt="0">
        <dgm:presLayoutVars>
          <dgm:chMax val="21"/>
          <dgm:chPref val="21"/>
        </dgm:presLayoutVars>
      </dgm:prSet>
      <dgm:spPr/>
    </dgm:pt>
    <dgm:pt modelId="{A5638888-C102-4166-BCBE-008E2D1C9F77}" type="pres">
      <dgm:prSet presAssocID="{F8F871F4-7D8D-4062-ACB2-A76859836685}" presName="text1" presStyleCnt="0"/>
      <dgm:spPr/>
    </dgm:pt>
    <dgm:pt modelId="{D7B87831-9B17-4ED0-814F-A3C000B8EC2F}" type="pres">
      <dgm:prSet presAssocID="{F8F871F4-7D8D-4062-ACB2-A76859836685}" presName="textRepeatNode" presStyleLbl="alignNode1" presStyleIdx="0" presStyleCnt="1" custLinFactNeighborX="-32696" custLinFactNeighborY="4578">
        <dgm:presLayoutVars>
          <dgm:chMax val="0"/>
          <dgm:chPref val="0"/>
          <dgm:bulletEnabled val="1"/>
        </dgm:presLayoutVars>
      </dgm:prSet>
      <dgm:spPr/>
    </dgm:pt>
    <dgm:pt modelId="{1AF62C56-10F9-4BB6-8F94-3ADAC6E7C521}" type="pres">
      <dgm:prSet presAssocID="{F8F871F4-7D8D-4062-ACB2-A76859836685}" presName="textaccent1" presStyleCnt="0"/>
      <dgm:spPr/>
    </dgm:pt>
    <dgm:pt modelId="{61238B63-4AD8-43A3-892E-7734CAFEAC2A}" type="pres">
      <dgm:prSet presAssocID="{F8F871F4-7D8D-4062-ACB2-A76859836685}" presName="accentRepeatNode" presStyleLbl="solidAlignAcc1" presStyleIdx="0" presStyleCnt="2"/>
      <dgm:spPr/>
    </dgm:pt>
    <dgm:pt modelId="{90266704-FFA6-42CC-AA4C-A7FC0138C008}" type="pres">
      <dgm:prSet presAssocID="{3FAA45B3-B2C2-4F89-BCBF-25B87B4ABC82}" presName="image1" presStyleCnt="0"/>
      <dgm:spPr/>
    </dgm:pt>
    <dgm:pt modelId="{1BBD84EF-5451-4D3C-8FB1-D0661B27C946}" type="pres">
      <dgm:prSet presAssocID="{3FAA45B3-B2C2-4F89-BCBF-25B87B4ABC82}" presName="imageRepeatNode" presStyleLbl="alignAcc1" presStyleIdx="0" presStyleCnt="1" custScaleX="170821" custScaleY="163338" custLinFactNeighborX="21825" custLinFactNeighborY="14651"/>
      <dgm:spPr/>
    </dgm:pt>
    <dgm:pt modelId="{A9E498AA-A474-4449-B82F-373D6A87E1DB}" type="pres">
      <dgm:prSet presAssocID="{3FAA45B3-B2C2-4F89-BCBF-25B87B4ABC82}" presName="imageaccent1" presStyleCnt="0"/>
      <dgm:spPr/>
    </dgm:pt>
    <dgm:pt modelId="{B8A6C6F1-52C1-4831-A0F8-49956AAAA95A}" type="pres">
      <dgm:prSet presAssocID="{3FAA45B3-B2C2-4F89-BCBF-25B87B4ABC82}" presName="accentRepeatNode" presStyleLbl="solidAlignAcc1" presStyleIdx="1" presStyleCnt="2" custScaleX="81541" custScaleY="85433" custLinFactX="300000" custLinFactY="254780" custLinFactNeighborX="337766" custLinFactNeighborY="300000"/>
      <dgm:spPr>
        <a:noFill/>
        <a:ln>
          <a:noFill/>
        </a:ln>
      </dgm:spPr>
    </dgm:pt>
  </dgm:ptLst>
  <dgm:cxnLst>
    <dgm:cxn modelId="{CE4BB86B-4B61-4334-9F7A-89B56C03D5D5}" type="presOf" srcId="{3FAA45B3-B2C2-4F89-BCBF-25B87B4ABC82}" destId="{1BBD84EF-5451-4D3C-8FB1-D0661B27C946}" srcOrd="0" destOrd="0" presId="urn:microsoft.com/office/officeart/2008/layout/HexagonCluster"/>
    <dgm:cxn modelId="{17487750-43BE-4FDD-8C15-B11E29B6660C}" type="presOf" srcId="{B1BF47AC-9EB6-459F-B6DF-FC9F317E6BCE}" destId="{B6234138-E9F7-46A5-A61B-ADE93E6BCFA0}" srcOrd="0" destOrd="0" presId="urn:microsoft.com/office/officeart/2008/layout/HexagonCluster"/>
    <dgm:cxn modelId="{FC55BCC3-42F7-4453-A8C9-9C17C60601F5}" srcId="{B1BF47AC-9EB6-459F-B6DF-FC9F317E6BCE}" destId="{F8F871F4-7D8D-4062-ACB2-A76859836685}" srcOrd="0" destOrd="0" parTransId="{BF511093-CAF2-4172-85A8-17F6D1CAAA80}" sibTransId="{3FAA45B3-B2C2-4F89-BCBF-25B87B4ABC82}"/>
    <dgm:cxn modelId="{F0821EEA-A366-462D-BF4A-81254DF78D62}" type="presOf" srcId="{F8F871F4-7D8D-4062-ACB2-A76859836685}" destId="{D7B87831-9B17-4ED0-814F-A3C000B8EC2F}" srcOrd="0" destOrd="0" presId="urn:microsoft.com/office/officeart/2008/layout/HexagonCluster"/>
    <dgm:cxn modelId="{55D13859-C512-463F-8289-96B703595EC7}" type="presParOf" srcId="{B6234138-E9F7-46A5-A61B-ADE93E6BCFA0}" destId="{A5638888-C102-4166-BCBE-008E2D1C9F77}" srcOrd="0" destOrd="0" presId="urn:microsoft.com/office/officeart/2008/layout/HexagonCluster"/>
    <dgm:cxn modelId="{1BC4332B-F279-4A26-9BD5-0A47D182ABEA}" type="presParOf" srcId="{A5638888-C102-4166-BCBE-008E2D1C9F77}" destId="{D7B87831-9B17-4ED0-814F-A3C000B8EC2F}" srcOrd="0" destOrd="0" presId="urn:microsoft.com/office/officeart/2008/layout/HexagonCluster"/>
    <dgm:cxn modelId="{7C924BF1-10FC-401E-AE6E-E63C8F1033F2}" type="presParOf" srcId="{B6234138-E9F7-46A5-A61B-ADE93E6BCFA0}" destId="{1AF62C56-10F9-4BB6-8F94-3ADAC6E7C521}" srcOrd="1" destOrd="0" presId="urn:microsoft.com/office/officeart/2008/layout/HexagonCluster"/>
    <dgm:cxn modelId="{153036A8-E209-4917-B84D-143043F3A311}" type="presParOf" srcId="{1AF62C56-10F9-4BB6-8F94-3ADAC6E7C521}" destId="{61238B63-4AD8-43A3-892E-7734CAFEAC2A}" srcOrd="0" destOrd="0" presId="urn:microsoft.com/office/officeart/2008/layout/HexagonCluster"/>
    <dgm:cxn modelId="{DA5FF1EC-FE4E-4A9E-A0B2-20EFC13A94D1}" type="presParOf" srcId="{B6234138-E9F7-46A5-A61B-ADE93E6BCFA0}" destId="{90266704-FFA6-42CC-AA4C-A7FC0138C008}" srcOrd="2" destOrd="0" presId="urn:microsoft.com/office/officeart/2008/layout/HexagonCluster"/>
    <dgm:cxn modelId="{48AFB3E5-448A-4401-AAF1-450344535B75}" type="presParOf" srcId="{90266704-FFA6-42CC-AA4C-A7FC0138C008}" destId="{1BBD84EF-5451-4D3C-8FB1-D0661B27C946}" srcOrd="0" destOrd="0" presId="urn:microsoft.com/office/officeart/2008/layout/HexagonCluster"/>
    <dgm:cxn modelId="{D9C7C76A-79EC-41C8-B93A-14434B8FA523}" type="presParOf" srcId="{B6234138-E9F7-46A5-A61B-ADE93E6BCFA0}" destId="{A9E498AA-A474-4449-B82F-373D6A87E1DB}" srcOrd="3" destOrd="0" presId="urn:microsoft.com/office/officeart/2008/layout/HexagonCluster"/>
    <dgm:cxn modelId="{45E82ECD-32C7-4508-B759-70E9E94A186F}" type="presParOf" srcId="{A9E498AA-A474-4449-B82F-373D6A87E1DB}" destId="{B8A6C6F1-52C1-4831-A0F8-49956AAAA95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0DD58-E94E-436C-8C7F-BBB570E190F3}">
      <dsp:nvSpPr>
        <dsp:cNvPr id="0" name=""/>
        <dsp:cNvSpPr/>
      </dsp:nvSpPr>
      <dsp:spPr>
        <a:xfrm>
          <a:off x="965142" y="1041134"/>
          <a:ext cx="1329761" cy="1145142"/>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None/>
          </a:pPr>
          <a:endParaRPr lang="en-IN" sz="3100" kern="1200" dirty="0"/>
        </a:p>
      </dsp:txBody>
      <dsp:txXfrm>
        <a:off x="1171384" y="1218742"/>
        <a:ext cx="917277" cy="789926"/>
      </dsp:txXfrm>
    </dsp:sp>
    <dsp:sp modelId="{34512743-FC71-4CCF-8E0B-234FBAAF4E63}">
      <dsp:nvSpPr>
        <dsp:cNvPr id="0" name=""/>
        <dsp:cNvSpPr/>
      </dsp:nvSpPr>
      <dsp:spPr>
        <a:xfrm>
          <a:off x="1340662" y="1546818"/>
          <a:ext cx="155199" cy="133950"/>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9F2BBD-26BF-4A3F-B938-3A18C52A0A8B}">
      <dsp:nvSpPr>
        <dsp:cNvPr id="0" name=""/>
        <dsp:cNvSpPr/>
      </dsp:nvSpPr>
      <dsp:spPr>
        <a:xfrm>
          <a:off x="257564" y="230823"/>
          <a:ext cx="2171220" cy="1858799"/>
        </a:xfrm>
        <a:prstGeom prst="hexagon">
          <a:avLst>
            <a:gd name="adj" fmla="val 25000"/>
            <a:gd name="vf" fmla="val 115470"/>
          </a:avLst>
        </a:prstGeom>
        <a:blipFill>
          <a:blip xmlns:r="http://schemas.openxmlformats.org/officeDocument/2006/relationships" r:embed="rId1"/>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743441-61E4-4D10-89E7-0B8AD4A66418}">
      <dsp:nvSpPr>
        <dsp:cNvPr id="0" name=""/>
        <dsp:cNvSpPr/>
      </dsp:nvSpPr>
      <dsp:spPr>
        <a:xfrm flipH="1" flipV="1">
          <a:off x="231928" y="469741"/>
          <a:ext cx="96684" cy="66040"/>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87831-9B17-4ED0-814F-A3C000B8EC2F}">
      <dsp:nvSpPr>
        <dsp:cNvPr id="0" name=""/>
        <dsp:cNvSpPr/>
      </dsp:nvSpPr>
      <dsp:spPr>
        <a:xfrm>
          <a:off x="2200925" y="2762369"/>
          <a:ext cx="3254120" cy="2802331"/>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705629" y="3197002"/>
        <a:ext cx="2244712" cy="1933065"/>
      </dsp:txXfrm>
    </dsp:sp>
    <dsp:sp modelId="{61238B63-4AD8-43A3-892E-7734CAFEAC2A}">
      <dsp:nvSpPr>
        <dsp:cNvPr id="0" name=""/>
        <dsp:cNvSpPr/>
      </dsp:nvSpPr>
      <dsp:spPr>
        <a:xfrm>
          <a:off x="3340376" y="3871561"/>
          <a:ext cx="379796" cy="327795"/>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84EF-5451-4D3C-8FB1-D0661B27C946}">
      <dsp:nvSpPr>
        <dsp:cNvPr id="0" name=""/>
        <dsp:cNvSpPr/>
      </dsp:nvSpPr>
      <dsp:spPr>
        <a:xfrm>
          <a:off x="133890" y="674745"/>
          <a:ext cx="5551614" cy="4575872"/>
        </a:xfrm>
        <a:prstGeom prst="hexagon">
          <a:avLst>
            <a:gd name="adj" fmla="val 25000"/>
            <a:gd name="vf" fmla="val 115470"/>
          </a:avLst>
        </a:prstGeom>
        <a:blipFill>
          <a:blip xmlns:r="http://schemas.openxmlformats.org/officeDocument/2006/relationships" r:embed="rId1"/>
          <a:srcRect/>
          <a:stretch>
            <a:fillRect t="-8000" b="-8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A6C6F1-52C1-4831-A0F8-49956AAAA95A}">
      <dsp:nvSpPr>
        <dsp:cNvPr id="0" name=""/>
        <dsp:cNvSpPr/>
      </dsp:nvSpPr>
      <dsp:spPr>
        <a:xfrm>
          <a:off x="5232997" y="5407610"/>
          <a:ext cx="309689" cy="280045"/>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9/7/2024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05218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752504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60363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48857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2344561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51693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80230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kaggle.com/code/yaminh/smartphone-price-prediction-with-dtr-r2-0-94" TargetMode="External"/><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10307562" y="78897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04389" y="417504"/>
            <a:ext cx="5257793" cy="2057441"/>
          </a:xfrm>
        </p:spPr>
        <p:txBody>
          <a:bodyPr/>
          <a:lstStyle/>
          <a:p>
            <a:r>
              <a:rPr lang="en-US" sz="3200" b="1" dirty="0">
                <a:latin typeface="Goudy Old Style" panose="02020502050305020303" pitchFamily="18" charset="0"/>
              </a:rPr>
              <a:t>Exploratory Data Analysis and </a:t>
            </a:r>
            <a:br>
              <a:rPr lang="en-US" sz="3200" b="1" dirty="0">
                <a:latin typeface="Goudy Old Style" panose="02020502050305020303" pitchFamily="18" charset="0"/>
              </a:rPr>
            </a:br>
            <a:r>
              <a:rPr lang="en-US" sz="3200" b="1" dirty="0">
                <a:latin typeface="Goudy Old Style" panose="02020502050305020303" pitchFamily="18" charset="0"/>
              </a:rPr>
              <a:t>implementation of </a:t>
            </a:r>
            <a:endParaRPr lang="en-IN" sz="3200" b="1" dirty="0">
              <a:latin typeface="Goudy Old Style" panose="02020502050305020303"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76291" y="4059251"/>
            <a:ext cx="3149229" cy="1650073"/>
          </a:xfrm>
        </p:spPr>
        <p:txBody>
          <a:bodyPr/>
          <a:lstStyle/>
          <a:p>
            <a:r>
              <a:rPr lang="en-US" dirty="0"/>
              <a:t>Made By</a:t>
            </a:r>
          </a:p>
          <a:p>
            <a:pPr marL="285750" indent="-285750">
              <a:buFont typeface="Wingdings" panose="05000000000000000000" pitchFamily="2" charset="2"/>
              <a:buChar char="Ø"/>
            </a:pPr>
            <a:r>
              <a:rPr lang="en-US" dirty="0"/>
              <a:t> </a:t>
            </a:r>
          </a:p>
          <a:p>
            <a:pPr marL="285750" indent="-285750">
              <a:buFont typeface="Wingdings" panose="05000000000000000000" pitchFamily="2" charset="2"/>
              <a:buChar char="Ø"/>
            </a:pPr>
            <a:r>
              <a:rPr lang="en-US" dirty="0"/>
              <a:t> </a:t>
            </a:r>
          </a:p>
          <a:p>
            <a:pPr marL="285750" indent="-285750">
              <a:buFont typeface="Wingdings" panose="05000000000000000000" pitchFamily="2" charset="2"/>
              <a:buChar char="Ø"/>
            </a:pPr>
            <a:r>
              <a:rPr lang="en-US" dirty="0"/>
              <a:t> </a:t>
            </a:r>
          </a:p>
          <a:p>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9" r="2569"/>
          <a:stretch/>
        </p:blipFill>
        <p:spPr>
          <a:xfrm>
            <a:off x="6251727" y="317748"/>
            <a:ext cx="5193730" cy="5972810"/>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482754" y="4059251"/>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itle 6">
            <a:extLst>
              <a:ext uri="{FF2B5EF4-FFF2-40B4-BE49-F238E27FC236}">
                <a16:creationId xmlns:a16="http://schemas.microsoft.com/office/drawing/2014/main" id="{16BD9758-18DD-91D2-5DE9-4959312CBAC5}"/>
              </a:ext>
            </a:extLst>
          </p:cNvPr>
          <p:cNvSpPr txBox="1">
            <a:spLocks/>
          </p:cNvSpPr>
          <p:nvPr/>
        </p:nvSpPr>
        <p:spPr>
          <a:xfrm>
            <a:off x="929640" y="137155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r"/>
            <a:r>
              <a:rPr lang="en-US" sz="3200" b="1" dirty="0">
                <a:latin typeface="Goudy Old Style" panose="02020502050305020303" pitchFamily="18" charset="0"/>
              </a:rPr>
              <a:t>Machine Learning Algorithm </a:t>
            </a:r>
            <a:br>
              <a:rPr lang="en-US" sz="3200" b="1" dirty="0">
                <a:latin typeface="Goudy Old Style" panose="02020502050305020303" pitchFamily="18" charset="0"/>
              </a:rPr>
            </a:br>
            <a:r>
              <a:rPr lang="en-US" sz="3200" b="1" dirty="0">
                <a:latin typeface="Goudy Old Style" panose="02020502050305020303" pitchFamily="18" charset="0"/>
              </a:rPr>
              <a:t>on mobile models’ dataset</a:t>
            </a:r>
            <a:r>
              <a:rPr lang="en-US" sz="3600" b="1" dirty="0">
                <a:latin typeface="Goudy Old Style" panose="02020502050305020303" pitchFamily="18" charset="0"/>
              </a:rPr>
              <a:t> </a:t>
            </a:r>
            <a:endParaRPr lang="en-IN" sz="3600" b="1" dirty="0">
              <a:latin typeface="Goudy Old Style" panose="02020502050305020303" pitchFamily="18" charset="0"/>
            </a:endParaRPr>
          </a:p>
        </p:txBody>
      </p:sp>
      <p:pic>
        <p:nvPicPr>
          <p:cNvPr id="3" name="Picture 2">
            <a:extLst>
              <a:ext uri="{FF2B5EF4-FFF2-40B4-BE49-F238E27FC236}">
                <a16:creationId xmlns:a16="http://schemas.microsoft.com/office/drawing/2014/main" id="{B3239254-F626-E1B3-A5CD-562594EDF67A}"/>
              </a:ext>
            </a:extLst>
          </p:cNvPr>
          <p:cNvPicPr>
            <a:picLocks noChangeAspect="1"/>
          </p:cNvPicPr>
          <p:nvPr/>
        </p:nvPicPr>
        <p:blipFill>
          <a:blip r:embed="rId4"/>
          <a:stretch>
            <a:fillRect/>
          </a:stretch>
        </p:blipFill>
        <p:spPr>
          <a:xfrm>
            <a:off x="82187" y="5933110"/>
            <a:ext cx="1505843" cy="890093"/>
          </a:xfrm>
          <a:prstGeom prst="rect">
            <a:avLst/>
          </a:prstGeom>
        </p:spPr>
      </p:pic>
      <p:pic>
        <p:nvPicPr>
          <p:cNvPr id="4" name="Picture 3">
            <a:extLst>
              <a:ext uri="{FF2B5EF4-FFF2-40B4-BE49-F238E27FC236}">
                <a16:creationId xmlns:a16="http://schemas.microsoft.com/office/drawing/2014/main" id="{9B7272CE-511C-9CB9-3ADA-22829419544D}"/>
              </a:ext>
            </a:extLst>
          </p:cNvPr>
          <p:cNvPicPr>
            <a:picLocks noChangeAspect="1"/>
          </p:cNvPicPr>
          <p:nvPr/>
        </p:nvPicPr>
        <p:blipFill>
          <a:blip r:embed="rId5"/>
          <a:stretch>
            <a:fillRect/>
          </a:stretch>
        </p:blipFill>
        <p:spPr>
          <a:xfrm>
            <a:off x="9524885" y="5755907"/>
            <a:ext cx="2584928" cy="890093"/>
          </a:xfrm>
          <a:prstGeom prst="rect">
            <a:avLst/>
          </a:prstGeom>
        </p:spPr>
      </p:pic>
      <p:sp>
        <p:nvSpPr>
          <p:cNvPr id="6" name="Text Placeholder 21">
            <a:extLst>
              <a:ext uri="{FF2B5EF4-FFF2-40B4-BE49-F238E27FC236}">
                <a16:creationId xmlns:a16="http://schemas.microsoft.com/office/drawing/2014/main" id="{05F2BE9A-1187-E883-B305-903D62052AD2}"/>
              </a:ext>
            </a:extLst>
          </p:cNvPr>
          <p:cNvSpPr txBox="1">
            <a:spLocks/>
          </p:cNvSpPr>
          <p:nvPr/>
        </p:nvSpPr>
        <p:spPr>
          <a:xfrm>
            <a:off x="1588030" y="4884287"/>
            <a:ext cx="2098039" cy="50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Goudy Old Style" panose="02020502050305020303"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E7C05A-758C-D237-E5DC-4A8967B7A4FD}"/>
              </a:ext>
            </a:extLst>
          </p:cNvPr>
          <p:cNvSpPr txBox="1"/>
          <p:nvPr/>
        </p:nvSpPr>
        <p:spPr>
          <a:xfrm>
            <a:off x="1857437" y="4836688"/>
            <a:ext cx="1559224" cy="369332"/>
          </a:xfrm>
          <a:prstGeom prst="rect">
            <a:avLst/>
          </a:prstGeom>
          <a:noFill/>
        </p:spPr>
        <p:txBody>
          <a:bodyPr wrap="square">
            <a:spAutoFit/>
          </a:bodyPr>
          <a:lstStyle/>
          <a:p>
            <a:r>
              <a:rPr lang="en-US" b="1" dirty="0">
                <a:solidFill>
                  <a:schemeClr val="tx2"/>
                </a:solidFill>
                <a:latin typeface="Goudy Old Style" panose="02020502050305020303" pitchFamily="18" charset="0"/>
                <a:cs typeface="Times New Roman" panose="02020603050405020304" pitchFamily="18" charset="0"/>
              </a:rPr>
              <a:t>Sarthak Dutta</a:t>
            </a:r>
          </a:p>
        </p:txBody>
      </p:sp>
      <p:sp>
        <p:nvSpPr>
          <p:cNvPr id="12" name="TextBox 11">
            <a:extLst>
              <a:ext uri="{FF2B5EF4-FFF2-40B4-BE49-F238E27FC236}">
                <a16:creationId xmlns:a16="http://schemas.microsoft.com/office/drawing/2014/main" id="{52BC9E44-1354-ADE5-0E58-EFC94A3EA782}"/>
              </a:ext>
            </a:extLst>
          </p:cNvPr>
          <p:cNvSpPr txBox="1"/>
          <p:nvPr/>
        </p:nvSpPr>
        <p:spPr>
          <a:xfrm>
            <a:off x="1750087" y="4442182"/>
            <a:ext cx="1808449" cy="369332"/>
          </a:xfrm>
          <a:prstGeom prst="rect">
            <a:avLst/>
          </a:prstGeom>
          <a:noFill/>
        </p:spPr>
        <p:txBody>
          <a:bodyPr wrap="square">
            <a:spAutoFit/>
          </a:bodyPr>
          <a:lstStyle/>
          <a:p>
            <a:pPr algn="ctr"/>
            <a:r>
              <a:rPr lang="en-US" b="1" dirty="0">
                <a:solidFill>
                  <a:schemeClr val="tx2"/>
                </a:solidFill>
                <a:latin typeface="Goudy Old Style" panose="02020502050305020303" pitchFamily="18" charset="0"/>
                <a:cs typeface="Times New Roman" panose="02020603050405020304" pitchFamily="18" charset="0"/>
              </a:rPr>
              <a:t>Rishav Bairagya</a:t>
            </a:r>
          </a:p>
        </p:txBody>
      </p:sp>
      <p:sp>
        <p:nvSpPr>
          <p:cNvPr id="13" name="TextBox 12">
            <a:extLst>
              <a:ext uri="{FF2B5EF4-FFF2-40B4-BE49-F238E27FC236}">
                <a16:creationId xmlns:a16="http://schemas.microsoft.com/office/drawing/2014/main" id="{04F57B33-5B72-2DE7-F86A-D3253C61F4EB}"/>
              </a:ext>
            </a:extLst>
          </p:cNvPr>
          <p:cNvSpPr txBox="1"/>
          <p:nvPr/>
        </p:nvSpPr>
        <p:spPr>
          <a:xfrm>
            <a:off x="1679411" y="5246175"/>
            <a:ext cx="1559224" cy="369332"/>
          </a:xfrm>
          <a:prstGeom prst="rect">
            <a:avLst/>
          </a:prstGeom>
          <a:noFill/>
        </p:spPr>
        <p:txBody>
          <a:bodyPr wrap="square">
            <a:spAutoFit/>
          </a:bodyPr>
          <a:lstStyle/>
          <a:p>
            <a:pPr algn="ctr"/>
            <a:r>
              <a:rPr lang="en-US" b="1" dirty="0">
                <a:solidFill>
                  <a:schemeClr val="tx2"/>
                </a:solidFill>
                <a:latin typeface="Goudy Old Style" panose="02020502050305020303" pitchFamily="18" charset="0"/>
                <a:cs typeface="Times New Roman" panose="02020603050405020304" pitchFamily="18" charset="0"/>
              </a:rPr>
              <a:t>Souma Das</a:t>
            </a:r>
          </a:p>
        </p:txBody>
      </p:sp>
      <p:pic>
        <p:nvPicPr>
          <p:cNvPr id="15" name="Picture Placeholder 51">
            <a:extLst>
              <a:ext uri="{FF2B5EF4-FFF2-40B4-BE49-F238E27FC236}">
                <a16:creationId xmlns:a16="http://schemas.microsoft.com/office/drawing/2014/main" id="{97A6DE0E-874E-636D-9C35-BE6D94958D9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rcRect/>
          <a:stretch/>
        </p:blipFill>
        <p:spPr>
          <a:xfrm rot="5851561">
            <a:off x="-3111930" y="1725908"/>
            <a:ext cx="2339292" cy="2102177"/>
          </a:xfrm>
          <a:prstGeom prst="hexagon">
            <a:avLst>
              <a:gd name="adj" fmla="val 24951"/>
              <a:gd name="vf" fmla="val 115470"/>
            </a:avLst>
          </a:prstGeom>
        </p:spPr>
      </p:pic>
      <p:pic>
        <p:nvPicPr>
          <p:cNvPr id="16" name="Picture Placeholder 48">
            <a:extLst>
              <a:ext uri="{FF2B5EF4-FFF2-40B4-BE49-F238E27FC236}">
                <a16:creationId xmlns:a16="http://schemas.microsoft.com/office/drawing/2014/main" id="{68968671-395C-F493-D470-B722CCFFD11C}"/>
              </a:ext>
            </a:extLst>
          </p:cNvPr>
          <p:cNvPicPr>
            <a:picLocks noChangeAspect="1"/>
          </p:cNvPicPr>
          <p:nvPr/>
        </p:nvPicPr>
        <p:blipFill>
          <a:blip r:embed="rId8"/>
          <a:srcRect/>
          <a:stretch/>
        </p:blipFill>
        <p:spPr>
          <a:xfrm rot="11060672">
            <a:off x="4674695" y="7745078"/>
            <a:ext cx="2542656" cy="2397072"/>
          </a:xfrm>
          <a:prstGeom prst="hexagon">
            <a:avLst>
              <a:gd name="adj" fmla="val 22205"/>
              <a:gd name="vf" fmla="val 115470"/>
            </a:avLst>
          </a:prstGeom>
        </p:spPr>
      </p:pic>
      <p:pic>
        <p:nvPicPr>
          <p:cNvPr id="17" name="Picture Placeholder 45">
            <a:extLst>
              <a:ext uri="{FF2B5EF4-FFF2-40B4-BE49-F238E27FC236}">
                <a16:creationId xmlns:a16="http://schemas.microsoft.com/office/drawing/2014/main" id="{748CC150-4670-CD0C-EA86-4BB430CCA5E0}"/>
              </a:ext>
            </a:extLst>
          </p:cNvPr>
          <p:cNvPicPr>
            <a:picLocks noChangeAspect="1"/>
          </p:cNvPicPr>
          <p:nvPr/>
        </p:nvPicPr>
        <p:blipFill>
          <a:blip r:embed="rId9"/>
          <a:srcRect/>
          <a:stretch/>
        </p:blipFill>
        <p:spPr>
          <a:xfrm rot="14731112">
            <a:off x="13857098" y="1692742"/>
            <a:ext cx="2257965" cy="2168507"/>
          </a:xfrm>
          <a:prstGeom prst="hexagon">
            <a:avLst>
              <a:gd name="adj" fmla="val 19737"/>
              <a:gd name="vf" fmla="val 115470"/>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a:off x="4271407" y="3447452"/>
            <a:ext cx="2715735" cy="101955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62865" y="187206"/>
            <a:ext cx="11124907" cy="1157052"/>
          </a:xfrm>
        </p:spPr>
        <p:txBody>
          <a:bodyPr/>
          <a:lstStyle/>
          <a:p>
            <a:pPr algn="r"/>
            <a:r>
              <a:rPr lang="en-IN" sz="4400" b="1" dirty="0">
                <a:latin typeface="Goudy Old Style" panose="02020502050305020303" pitchFamily="18" charset="0"/>
              </a:rPr>
              <a:t>Memory and Storage Distribution</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650861" y="3206039"/>
            <a:ext cx="4379962" cy="304609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531518" y="865195"/>
            <a:ext cx="4418823" cy="2995914"/>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129212" y="1448164"/>
            <a:ext cx="4629150" cy="954107"/>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The fact that companies are focusing on more 64GB and 128GB models is very good, which shows how demands are increasing for more storage</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509668" y="4724101"/>
            <a:ext cx="5119606" cy="1169551"/>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By far the most popular memory size is 4GB, which is obvious as most of the phones are in the mid range category. There is one 16 GB model which means companies do not target the gaming industry much</a:t>
            </a:r>
          </a:p>
        </p:txBody>
      </p:sp>
    </p:spTree>
    <p:extLst>
      <p:ext uri="{BB962C8B-B14F-4D97-AF65-F5344CB8AC3E}">
        <p14:creationId xmlns:p14="http://schemas.microsoft.com/office/powerpoint/2010/main" val="160863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nector: Elbow 13">
            <a:extLst>
              <a:ext uri="{FF2B5EF4-FFF2-40B4-BE49-F238E27FC236}">
                <a16:creationId xmlns:a16="http://schemas.microsoft.com/office/drawing/2014/main" id="{7B49F028-7D48-548E-9115-C0BE245EA3C3}"/>
              </a:ext>
            </a:extLst>
          </p:cNvPr>
          <p:cNvCxnSpPr/>
          <p:nvPr/>
        </p:nvCxnSpPr>
        <p:spPr>
          <a:xfrm rot="5400000">
            <a:off x="4962081" y="3504756"/>
            <a:ext cx="757238" cy="41998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CD0921-66C8-4CD8-427B-6FF1075950DF}"/>
              </a:ext>
            </a:extLst>
          </p:cNvPr>
          <p:cNvSpPr>
            <a:spLocks noGrp="1"/>
          </p:cNvSpPr>
          <p:nvPr>
            <p:ph type="title"/>
          </p:nvPr>
        </p:nvSpPr>
        <p:spPr>
          <a:xfrm>
            <a:off x="484632" y="391549"/>
            <a:ext cx="10889796" cy="1418998"/>
          </a:xfrm>
        </p:spPr>
        <p:txBody>
          <a:bodyPr/>
          <a:lstStyle/>
          <a:p>
            <a:r>
              <a:rPr lang="en-IN" sz="4400" b="1" dirty="0">
                <a:latin typeface="Goudy Old Style" panose="02020502050305020303" pitchFamily="18" charset="0"/>
              </a:rPr>
              <a:t>Price Spread</a:t>
            </a:r>
            <a:br>
              <a:rPr lang="en-IN" sz="4400" b="1" dirty="0">
                <a:latin typeface="Goudy Old Style" panose="02020502050305020303" pitchFamily="18" charset="0"/>
              </a:rPr>
            </a:br>
            <a:br>
              <a:rPr lang="en-IN" sz="4400" b="1" u="sng" dirty="0">
                <a:latin typeface="Goudy Old Style" panose="02020502050305020303" pitchFamily="18" charset="0"/>
              </a:rPr>
            </a:br>
            <a:br>
              <a:rPr lang="en-IN" dirty="0"/>
            </a:br>
            <a:endParaRPr lang="en-IN" dirty="0"/>
          </a:p>
        </p:txBody>
      </p:sp>
      <p:sp>
        <p:nvSpPr>
          <p:cNvPr id="5" name="Slide Number Placeholder 4">
            <a:extLst>
              <a:ext uri="{FF2B5EF4-FFF2-40B4-BE49-F238E27FC236}">
                <a16:creationId xmlns:a16="http://schemas.microsoft.com/office/drawing/2014/main" id="{CAFDFD18-79B6-42FE-4174-17A5ADB4D13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7" name="TextBox 6">
            <a:extLst>
              <a:ext uri="{FF2B5EF4-FFF2-40B4-BE49-F238E27FC236}">
                <a16:creationId xmlns:a16="http://schemas.microsoft.com/office/drawing/2014/main" id="{B7A9F822-F316-1113-30C7-A3FA4CEE757D}"/>
              </a:ext>
            </a:extLst>
          </p:cNvPr>
          <p:cNvSpPr txBox="1"/>
          <p:nvPr/>
        </p:nvSpPr>
        <p:spPr>
          <a:xfrm>
            <a:off x="737848" y="1899327"/>
            <a:ext cx="4029075" cy="3857625"/>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DC5D4D71-0228-408C-EE4C-F3A4AA33061D}"/>
              </a:ext>
            </a:extLst>
          </p:cNvPr>
          <p:cNvSpPr txBox="1"/>
          <p:nvPr/>
        </p:nvSpPr>
        <p:spPr>
          <a:xfrm>
            <a:off x="6590477" y="1700212"/>
            <a:ext cx="5391333" cy="2292589"/>
          </a:xfrm>
          <a:prstGeom prst="rect">
            <a:avLst/>
          </a:prstGeom>
          <a:noFill/>
        </p:spPr>
        <p:txBody>
          <a:bodyPr wrap="square">
            <a:spAutoFit/>
          </a:bodyPr>
          <a:lstStyle/>
          <a:p>
            <a:pPr marL="285750" indent="-285750">
              <a:buFont typeface="Arial" panose="020B0604020202020204" pitchFamily="34" charset="0"/>
              <a:buChar char="•"/>
            </a:pPr>
            <a:r>
              <a:rPr lang="en-IN" dirty="0"/>
              <a:t>We can see most of the data is clustered in the budget phones range.</a:t>
            </a:r>
            <a:br>
              <a:rPr lang="en-IN" dirty="0"/>
            </a:br>
            <a:endParaRPr lang="en-IN" dirty="0"/>
          </a:p>
          <a:p>
            <a:pPr marL="285750" indent="-285750">
              <a:buFont typeface="Arial" panose="020B0604020202020204" pitchFamily="34" charset="0"/>
              <a:buChar char="•"/>
            </a:pPr>
            <a:r>
              <a:rPr lang="en-IN" dirty="0"/>
              <a:t> The outliers cannot be also removed since we can see luxury brands like Apple lie solely in the range of 50000 and above. </a:t>
            </a:r>
            <a:br>
              <a:rPr lang="en-IN" dirty="0"/>
            </a:br>
            <a:endParaRPr lang="en-IN" dirty="0"/>
          </a:p>
          <a:p>
            <a:pPr marL="285750" indent="-285750">
              <a:buFont typeface="Arial" panose="020B0604020202020204" pitchFamily="34" charset="0"/>
              <a:buChar char="•"/>
            </a:pPr>
            <a:r>
              <a:rPr lang="en-IN" dirty="0"/>
              <a:t>Samsung on the other hand is spread throughout</a:t>
            </a:r>
          </a:p>
        </p:txBody>
      </p:sp>
      <p:pic>
        <p:nvPicPr>
          <p:cNvPr id="10" name="Table Placeholder 9">
            <a:extLst>
              <a:ext uri="{FF2B5EF4-FFF2-40B4-BE49-F238E27FC236}">
                <a16:creationId xmlns:a16="http://schemas.microsoft.com/office/drawing/2014/main" id="{6CD9D335-CCC8-49F2-61E1-F2834B60313B}"/>
              </a:ext>
            </a:extLst>
          </p:cNvPr>
          <p:cNvPicPr>
            <a:picLocks noGrp="1" noChangeAspect="1"/>
          </p:cNvPicPr>
          <p:nvPr>
            <p:ph type="tbl" sz="quarter" idx="27"/>
          </p:nvPr>
        </p:nvPicPr>
        <p:blipFill>
          <a:blip r:embed="rId2"/>
          <a:stretch>
            <a:fillRect/>
          </a:stretch>
        </p:blipFill>
        <p:spPr>
          <a:xfrm>
            <a:off x="228820" y="1543154"/>
            <a:ext cx="3321624" cy="3771691"/>
          </a:xfrm>
          <a:prstGeom prst="rect">
            <a:avLst/>
          </a:prstGeom>
          <a:ln>
            <a:solidFill>
              <a:schemeClr val="tx1"/>
            </a:solidFill>
          </a:ln>
        </p:spPr>
      </p:pic>
      <p:pic>
        <p:nvPicPr>
          <p:cNvPr id="11" name="Picture 10">
            <a:extLst>
              <a:ext uri="{FF2B5EF4-FFF2-40B4-BE49-F238E27FC236}">
                <a16:creationId xmlns:a16="http://schemas.microsoft.com/office/drawing/2014/main" id="{CF7B0C8A-0B47-0AA5-6281-3D21232B6D9E}"/>
              </a:ext>
            </a:extLst>
          </p:cNvPr>
          <p:cNvPicPr>
            <a:picLocks noChangeAspect="1"/>
          </p:cNvPicPr>
          <p:nvPr/>
        </p:nvPicPr>
        <p:blipFill>
          <a:blip r:embed="rId3"/>
          <a:stretch>
            <a:fillRect/>
          </a:stretch>
        </p:blipFill>
        <p:spPr>
          <a:xfrm>
            <a:off x="3773208" y="1157497"/>
            <a:ext cx="2714997" cy="2231570"/>
          </a:xfrm>
          <a:prstGeom prst="rect">
            <a:avLst/>
          </a:prstGeom>
          <a:ln>
            <a:solidFill>
              <a:schemeClr val="tx1"/>
            </a:solidFill>
          </a:ln>
        </p:spPr>
      </p:pic>
      <p:pic>
        <p:nvPicPr>
          <p:cNvPr id="12" name="Picture 11">
            <a:extLst>
              <a:ext uri="{FF2B5EF4-FFF2-40B4-BE49-F238E27FC236}">
                <a16:creationId xmlns:a16="http://schemas.microsoft.com/office/drawing/2014/main" id="{965F11E7-D9DF-B36A-C020-4B5EDE1D3E3E}"/>
              </a:ext>
            </a:extLst>
          </p:cNvPr>
          <p:cNvPicPr>
            <a:picLocks noChangeAspect="1"/>
          </p:cNvPicPr>
          <p:nvPr/>
        </p:nvPicPr>
        <p:blipFill>
          <a:blip r:embed="rId4"/>
          <a:stretch>
            <a:fillRect/>
          </a:stretch>
        </p:blipFill>
        <p:spPr>
          <a:xfrm>
            <a:off x="3793219" y="4105859"/>
            <a:ext cx="2674974" cy="2067227"/>
          </a:xfrm>
          <a:prstGeom prst="rect">
            <a:avLst/>
          </a:prstGeom>
          <a:ln>
            <a:solidFill>
              <a:schemeClr val="tx1"/>
            </a:solidFill>
          </a:ln>
        </p:spPr>
      </p:pic>
      <p:cxnSp>
        <p:nvCxnSpPr>
          <p:cNvPr id="16" name="Straight Connector 15">
            <a:extLst>
              <a:ext uri="{FF2B5EF4-FFF2-40B4-BE49-F238E27FC236}">
                <a16:creationId xmlns:a16="http://schemas.microsoft.com/office/drawing/2014/main" id="{0E58F695-704A-90B5-F904-134B35365043}"/>
              </a:ext>
            </a:extLst>
          </p:cNvPr>
          <p:cNvCxnSpPr/>
          <p:nvPr/>
        </p:nvCxnSpPr>
        <p:spPr>
          <a:xfrm>
            <a:off x="3550444" y="3714750"/>
            <a:ext cx="20002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981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a:off x="4271407" y="3447452"/>
            <a:ext cx="2715735" cy="101955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62865" y="187206"/>
            <a:ext cx="11124907" cy="1157052"/>
          </a:xfrm>
        </p:spPr>
        <p:txBody>
          <a:bodyPr/>
          <a:lstStyle/>
          <a:p>
            <a:pPr algn="r"/>
            <a:r>
              <a:rPr lang="en-IN" sz="4400" b="1" dirty="0">
                <a:latin typeface="Goudy Old Style" panose="02020502050305020303" pitchFamily="18" charset="0"/>
              </a:rPr>
              <a:t>Price Spread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479551" y="3206039"/>
            <a:ext cx="4722582" cy="304609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531518" y="840105"/>
            <a:ext cx="4418823"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300662" y="1148196"/>
            <a:ext cx="4629150" cy="1815882"/>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We can see in terms of selling price </a:t>
            </a:r>
            <a:r>
              <a:rPr lang="en-US" sz="1400" b="1" i="1" dirty="0">
                <a:solidFill>
                  <a:srgbClr val="000000"/>
                </a:solidFill>
                <a:effectLst/>
                <a:latin typeface="Consolas" panose="020B0609020204030204" pitchFamily="49" charset="0"/>
              </a:rPr>
              <a:t>Motorola</a:t>
            </a:r>
            <a:r>
              <a:rPr lang="en-US" sz="1400" b="0" dirty="0">
                <a:solidFill>
                  <a:srgbClr val="000000"/>
                </a:solidFill>
                <a:effectLst/>
                <a:latin typeface="Consolas" panose="020B0609020204030204" pitchFamily="49" charset="0"/>
              </a:rPr>
              <a:t> is very low in the list making it very consumer friendly, along with </a:t>
            </a:r>
            <a:r>
              <a:rPr lang="en-US" sz="1400" b="0" dirty="0" err="1">
                <a:solidFill>
                  <a:srgbClr val="000000"/>
                </a:solidFill>
                <a:effectLst/>
                <a:latin typeface="Consolas" panose="020B0609020204030204" pitchFamily="49" charset="0"/>
              </a:rPr>
              <a:t>gionee</a:t>
            </a:r>
            <a:r>
              <a:rPr lang="en-US" sz="1400" b="0" dirty="0">
                <a:solidFill>
                  <a:srgbClr val="000000"/>
                </a:solidFill>
                <a:effectLst/>
                <a:latin typeface="Consolas" panose="020B0609020204030204" pitchFamily="49" charset="0"/>
              </a:rPr>
              <a:t> and </a:t>
            </a:r>
            <a:r>
              <a:rPr lang="en-US" sz="1400" b="0" dirty="0" err="1">
                <a:solidFill>
                  <a:srgbClr val="000000"/>
                </a:solidFill>
                <a:effectLst/>
                <a:latin typeface="Consolas" panose="020B0609020204030204" pitchFamily="49" charset="0"/>
              </a:rPr>
              <a:t>nokia</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Although </a:t>
            </a:r>
            <a:r>
              <a:rPr lang="en-US" sz="1400" b="0" dirty="0" err="1">
                <a:solidFill>
                  <a:srgbClr val="000000"/>
                </a:solidFill>
                <a:effectLst/>
                <a:latin typeface="Consolas" panose="020B0609020204030204" pitchFamily="49" charset="0"/>
              </a:rPr>
              <a:t>Gionee</a:t>
            </a:r>
            <a:r>
              <a:rPr lang="en-US" sz="1400" b="0" dirty="0">
                <a:solidFill>
                  <a:srgbClr val="000000"/>
                </a:solidFill>
                <a:effectLst/>
                <a:latin typeface="Consolas" panose="020B0609020204030204" pitchFamily="49" charset="0"/>
              </a:rPr>
              <a:t>, Nokia, Lenovo have the least selling price, their ratings are also lower compared to other brands.</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462865" y="4452639"/>
            <a:ext cx="5119606" cy="1600438"/>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On contrary to this, Apple has the highest selling price but also has the highest ratings. Hence indeed Apple reaps the benefit of being a luxury brand.</a:t>
            </a:r>
          </a:p>
          <a:p>
            <a:pPr marL="285750" indent="-285750">
              <a:buFont typeface="Arial" panose="020B0604020202020204" pitchFamily="34" charset="0"/>
              <a:buChar char="•"/>
            </a:pPr>
            <a:endParaRPr lang="en-US" sz="1400" dirty="0">
              <a:solidFill>
                <a:srgbClr val="000000"/>
              </a:solidFill>
              <a:latin typeface="Consolas" panose="020B0609020204030204" pitchFamily="49" charset="0"/>
            </a:endParaRPr>
          </a:p>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Also from price vs rating we can see that not many negative reviews in premium category</a:t>
            </a:r>
          </a:p>
        </p:txBody>
      </p:sp>
    </p:spTree>
    <p:extLst>
      <p:ext uri="{BB962C8B-B14F-4D97-AF65-F5344CB8AC3E}">
        <p14:creationId xmlns:p14="http://schemas.microsoft.com/office/powerpoint/2010/main" val="119321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US" sz="4400" b="1" dirty="0">
                <a:latin typeface="Goudy Old Style" panose="02020502050305020303" pitchFamily="18" charset="0"/>
              </a:rPr>
              <a:t>Market value of each brand</a:t>
            </a:r>
            <a:endParaRPr lang="en-IN" sz="4400" b="1" dirty="0">
              <a:latin typeface="Goudy Old Style" panose="02020502050305020303" pitchFamily="18" charset="0"/>
            </a:endParaRP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342056" y="1350168"/>
            <a:ext cx="6073437" cy="4257676"/>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6717508" y="2126338"/>
            <a:ext cx="4629150" cy="2031325"/>
          </a:xfrm>
          <a:prstGeom prst="rect">
            <a:avLst/>
          </a:prstGeom>
        </p:spPr>
        <p:txBody>
          <a:bodyPr wrap="square" rtlCol="0">
            <a:spAutoFit/>
          </a:bodyPr>
          <a:lstStyle/>
          <a:p>
            <a:r>
              <a:rPr lang="en-US" b="0" dirty="0">
                <a:solidFill>
                  <a:srgbClr val="000000"/>
                </a:solidFill>
                <a:effectLst/>
                <a:latin typeface="Bahnschrift" panose="020B0502040204020203" pitchFamily="34" charset="0"/>
              </a:rPr>
              <a:t>This shows that </a:t>
            </a:r>
            <a:r>
              <a:rPr lang="en-US" b="0" dirty="0">
                <a:solidFill>
                  <a:srgbClr val="FF0000"/>
                </a:solidFill>
                <a:effectLst/>
                <a:latin typeface="Bahnschrift" panose="020B0502040204020203" pitchFamily="34" charset="0"/>
              </a:rPr>
              <a:t>Apple</a:t>
            </a:r>
            <a:r>
              <a:rPr lang="en-US" b="0" dirty="0">
                <a:solidFill>
                  <a:srgbClr val="000000"/>
                </a:solidFill>
                <a:effectLst/>
                <a:latin typeface="Bahnschrift" panose="020B0502040204020203" pitchFamily="34" charset="0"/>
              </a:rPr>
              <a:t> has the largest Market value amongst all other brands and Samsung just falling short by a few margins, which clearly shows the stiff competition between these 2 tech giants to take the top spot. Market Values are represented in Crores.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30224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6419" y="2594702"/>
            <a:ext cx="6619180" cy="2071688"/>
          </a:xfrm>
        </p:spPr>
        <p:txBody>
          <a:bodyPr/>
          <a:lstStyle/>
          <a:p>
            <a:r>
              <a:rPr lang="en-IN" sz="4400" b="1" dirty="0">
                <a:latin typeface="Goudy Old Style" panose="02020502050305020303" pitchFamily="18" charset="0"/>
              </a:rPr>
              <a:t>MACHINE</a:t>
            </a:r>
            <a:br>
              <a:rPr lang="en-IN" sz="4400" b="1" dirty="0">
                <a:latin typeface="Goudy Old Style" panose="02020502050305020303" pitchFamily="18" charset="0"/>
              </a:rPr>
            </a:br>
            <a:r>
              <a:rPr lang="en-IN" sz="4400" b="1" dirty="0">
                <a:latin typeface="Goudy Old Style" panose="02020502050305020303" pitchFamily="18" charset="0"/>
              </a:rPr>
              <a:t>		    LEARNING</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41575333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43422" y="786226"/>
            <a:ext cx="5001537" cy="2878648"/>
          </a:xfrm>
        </p:spPr>
        <p:txBody>
          <a:bodyPr/>
          <a:lstStyle/>
          <a:p>
            <a:r>
              <a:rPr lang="en-US" sz="1600" dirty="0">
                <a:solidFill>
                  <a:srgbClr val="002060"/>
                </a:solidFill>
                <a:latin typeface="Goudy Old Style" panose="02020502050305020303" pitchFamily="18" charset="0"/>
              </a:rPr>
              <a:t>Encoding converts categorical or text-based data into a numerical format that models can understand and process, enabling them to learn patterns and make predictions. Without encoding, algorithms cannot interpret or use categorical data effectively. Encoding can be conversion of logical units in numeric value like converting all storage values into respective number or names into predefined number.</a:t>
            </a:r>
            <a:br>
              <a:rPr lang="en-US" sz="1600" dirty="0">
                <a:solidFill>
                  <a:srgbClr val="002060"/>
                </a:solidFill>
                <a:latin typeface="Goudy Old Style" panose="02020502050305020303" pitchFamily="18" charset="0"/>
              </a:rPr>
            </a:br>
            <a:br>
              <a:rPr lang="en-US" sz="1400" dirty="0">
                <a:solidFill>
                  <a:srgbClr val="002060"/>
                </a:solidFill>
                <a:latin typeface="Goudy Old Style" panose="02020502050305020303" pitchFamily="18" charset="0"/>
              </a:rPr>
            </a:br>
            <a:r>
              <a:rPr lang="en-IN" sz="1400" dirty="0"/>
              <a:t>Ordinal encoding converts categorical data into numerical values while preserving the natural order or ranking of the categories. It is imported from sklearn.preprocessing </a:t>
            </a:r>
            <a:br>
              <a:rPr lang="en-IN" sz="1100" dirty="0"/>
            </a:br>
            <a:br>
              <a:rPr lang="en-US" sz="1600" dirty="0">
                <a:solidFill>
                  <a:srgbClr val="002060"/>
                </a:solidFill>
                <a:latin typeface="Goudy Old Style" panose="02020502050305020303" pitchFamily="18" charset="0"/>
              </a:rPr>
            </a:br>
            <a:endParaRPr lang="en-IN" sz="1600" dirty="0">
              <a:solidFill>
                <a:srgbClr val="002060"/>
              </a:solidFill>
              <a:latin typeface="Goudy Old Style" panose="02020502050305020303" pitchFamily="18" charset="0"/>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15</a:t>
            </a:fld>
            <a:endParaRPr lang="en-US" altLang="zh-CN" noProof="0" dirty="0"/>
          </a:p>
        </p:txBody>
      </p:sp>
      <p:pic>
        <p:nvPicPr>
          <p:cNvPr id="2" name="Picture 1">
            <a:extLst>
              <a:ext uri="{FF2B5EF4-FFF2-40B4-BE49-F238E27FC236}">
                <a16:creationId xmlns:a16="http://schemas.microsoft.com/office/drawing/2014/main" id="{8C0CE559-14E3-B337-44DF-480AF54A6B7B}"/>
              </a:ext>
            </a:extLst>
          </p:cNvPr>
          <p:cNvPicPr>
            <a:picLocks noChangeAspect="1"/>
          </p:cNvPicPr>
          <p:nvPr/>
        </p:nvPicPr>
        <p:blipFill>
          <a:blip r:embed="rId3"/>
          <a:stretch>
            <a:fillRect/>
          </a:stretch>
        </p:blipFill>
        <p:spPr>
          <a:xfrm>
            <a:off x="4744596" y="3674921"/>
            <a:ext cx="6024096" cy="2656943"/>
          </a:xfrm>
          <a:prstGeom prst="rect">
            <a:avLst/>
          </a:prstGeom>
        </p:spPr>
      </p:pic>
      <p:sp>
        <p:nvSpPr>
          <p:cNvPr id="7" name="Title 5">
            <a:extLst>
              <a:ext uri="{FF2B5EF4-FFF2-40B4-BE49-F238E27FC236}">
                <a16:creationId xmlns:a16="http://schemas.microsoft.com/office/drawing/2014/main" id="{ADC86B62-BBA0-8C66-D859-3B0CE4747629}"/>
              </a:ext>
            </a:extLst>
          </p:cNvPr>
          <p:cNvSpPr txBox="1">
            <a:spLocks/>
          </p:cNvSpPr>
          <p:nvPr/>
        </p:nvSpPr>
        <p:spPr>
          <a:xfrm>
            <a:off x="6066421" y="526136"/>
            <a:ext cx="4702271" cy="18251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endParaRPr lang="en-IN" sz="1600" b="0" dirty="0">
              <a:latin typeface="Goudy Old Style" panose="02020502050305020303" pitchFamily="18" charset="0"/>
            </a:endParaRPr>
          </a:p>
        </p:txBody>
      </p:sp>
      <p:sp>
        <p:nvSpPr>
          <p:cNvPr id="8" name="Title 5">
            <a:extLst>
              <a:ext uri="{FF2B5EF4-FFF2-40B4-BE49-F238E27FC236}">
                <a16:creationId xmlns:a16="http://schemas.microsoft.com/office/drawing/2014/main" id="{3ED4B436-1CDA-324C-47B8-AA4B0F7A90DC}"/>
              </a:ext>
            </a:extLst>
          </p:cNvPr>
          <p:cNvSpPr txBox="1">
            <a:spLocks/>
          </p:cNvSpPr>
          <p:nvPr/>
        </p:nvSpPr>
        <p:spPr>
          <a:xfrm>
            <a:off x="1491360" y="2734845"/>
            <a:ext cx="3402109" cy="70529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IN" sz="2800" b="1" dirty="0">
                <a:latin typeface="Goudy Old Style" panose="02020502050305020303" pitchFamily="18" charset="0"/>
              </a:rPr>
              <a:t>Data Encoding</a:t>
            </a:r>
          </a:p>
          <a:p>
            <a:endParaRPr lang="en-IN" sz="1600" b="0" dirty="0">
              <a:latin typeface="Goudy Old Style" panose="02020502050305020303" pitchFamily="18"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DC97A-E8E8-97EB-C91B-BE5C6C3AF4F1}"/>
              </a:ext>
            </a:extLst>
          </p:cNvPr>
          <p:cNvPicPr>
            <a:picLocks noChangeAspect="1"/>
          </p:cNvPicPr>
          <p:nvPr/>
        </p:nvPicPr>
        <p:blipFill>
          <a:blip r:embed="rId3"/>
          <a:stretch>
            <a:fillRect/>
          </a:stretch>
        </p:blipFill>
        <p:spPr>
          <a:xfrm rot="10800000">
            <a:off x="-1" y="0"/>
            <a:ext cx="2021681" cy="2235900"/>
          </a:xfrm>
          <a:prstGeom prst="rect">
            <a:avLst/>
          </a:prstGeom>
        </p:spPr>
      </p:pic>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2021680" y="25707"/>
            <a:ext cx="5412780" cy="1418998"/>
          </a:xfrm>
        </p:spPr>
        <p:txBody>
          <a:bodyPr/>
          <a:lstStyle/>
          <a:p>
            <a:r>
              <a:rPr lang="en-IN" sz="4400" b="1" dirty="0">
                <a:latin typeface="Goudy Old Style" panose="02020502050305020303" pitchFamily="18" charset="0"/>
              </a:rPr>
              <a:t>Machine learning methods used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4"/>
          <a:srcRect/>
          <a:stretch/>
        </p:blipFill>
        <p:spPr>
          <a:xfrm>
            <a:off x="1010839" y="3049942"/>
            <a:ext cx="3729859" cy="2079847"/>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5"/>
          <a:srcRect/>
          <a:stretch/>
        </p:blipFill>
        <p:spPr>
          <a:xfrm>
            <a:off x="7133632" y="844912"/>
            <a:ext cx="3221831" cy="1994466"/>
          </a:xfrm>
          <a:prstGeom prst="rect">
            <a:avLst/>
          </a:prstGeom>
        </p:spPr>
      </p:pic>
      <p:sp>
        <p:nvSpPr>
          <p:cNvPr id="20" name="TextBox 19">
            <a:extLst>
              <a:ext uri="{FF2B5EF4-FFF2-40B4-BE49-F238E27FC236}">
                <a16:creationId xmlns:a16="http://schemas.microsoft.com/office/drawing/2014/main" id="{80D8C13F-8464-AF9B-72DF-2E29818185E2}"/>
              </a:ext>
            </a:extLst>
          </p:cNvPr>
          <p:cNvSpPr txBox="1"/>
          <p:nvPr/>
        </p:nvSpPr>
        <p:spPr>
          <a:xfrm>
            <a:off x="5018856" y="3302529"/>
            <a:ext cx="4864896" cy="1077218"/>
          </a:xfrm>
          <a:prstGeom prst="rect">
            <a:avLst/>
          </a:prstGeom>
        </p:spPr>
        <p:txBody>
          <a:bodyPr wrap="square" rtlCol="0">
            <a:spAutoFit/>
          </a:bodyPr>
          <a:lstStyle/>
          <a:p>
            <a:r>
              <a:rPr lang="en-US" sz="1600" b="1" dirty="0">
                <a:solidFill>
                  <a:srgbClr val="000000"/>
                </a:solidFill>
                <a:effectLst/>
                <a:latin typeface="Goudy Old Style" panose="02020502050305020303" pitchFamily="18" charset="0"/>
              </a:rPr>
              <a:t>Polynomial Regression: Polynomial regression extends linear regression by fitting a polynomial curve to the data, capturing non-linear relationships between the independent and dependent variables.</a:t>
            </a:r>
          </a:p>
        </p:txBody>
      </p:sp>
      <p:sp>
        <p:nvSpPr>
          <p:cNvPr id="4" name="Rectangle 3">
            <a:extLst>
              <a:ext uri="{FF2B5EF4-FFF2-40B4-BE49-F238E27FC236}">
                <a16:creationId xmlns:a16="http://schemas.microsoft.com/office/drawing/2014/main" id="{6F9B89C3-D0C7-3E76-B66B-9BD36C539BB6}"/>
              </a:ext>
            </a:extLst>
          </p:cNvPr>
          <p:cNvSpPr/>
          <p:nvPr/>
        </p:nvSpPr>
        <p:spPr>
          <a:xfrm>
            <a:off x="609398" y="314325"/>
            <a:ext cx="312146" cy="264319"/>
          </a:xfrm>
          <a:prstGeom prst="rect">
            <a:avLst/>
          </a:prstGeom>
          <a:solidFill>
            <a:srgbClr val="F8F6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B685838-BA2A-5FD6-9900-96630AC21F65}"/>
              </a:ext>
            </a:extLst>
          </p:cNvPr>
          <p:cNvPicPr>
            <a:picLocks noChangeAspect="1"/>
          </p:cNvPicPr>
          <p:nvPr/>
        </p:nvPicPr>
        <p:blipFill>
          <a:blip r:embed="rId6"/>
          <a:stretch>
            <a:fillRect/>
          </a:stretch>
        </p:blipFill>
        <p:spPr>
          <a:xfrm>
            <a:off x="7060205" y="4729700"/>
            <a:ext cx="2548349" cy="1853345"/>
          </a:xfrm>
          <a:prstGeom prst="rect">
            <a:avLst/>
          </a:prstGeom>
        </p:spPr>
      </p:pic>
      <p:sp>
        <p:nvSpPr>
          <p:cNvPr id="6" name="TextBox 5">
            <a:extLst>
              <a:ext uri="{FF2B5EF4-FFF2-40B4-BE49-F238E27FC236}">
                <a16:creationId xmlns:a16="http://schemas.microsoft.com/office/drawing/2014/main" id="{7DE67F68-2054-BF04-CDA0-D4E86A74B413}"/>
              </a:ext>
            </a:extLst>
          </p:cNvPr>
          <p:cNvSpPr txBox="1"/>
          <p:nvPr/>
        </p:nvSpPr>
        <p:spPr>
          <a:xfrm>
            <a:off x="2021680" y="1409917"/>
            <a:ext cx="4629150" cy="1323439"/>
          </a:xfrm>
          <a:prstGeom prst="rect">
            <a:avLst/>
          </a:prstGeom>
        </p:spPr>
        <p:txBody>
          <a:bodyPr wrap="square" rtlCol="0">
            <a:spAutoFit/>
          </a:bodyPr>
          <a:lstStyle/>
          <a:p>
            <a:r>
              <a:rPr lang="en-IN" sz="1600" dirty="0"/>
              <a:t>Linear Regression: Linear regression models the relationship between independent and dependent variables by fitting a straight line (y = mx + b) to the data, minimizing the error between predicted and actual values.</a:t>
            </a:r>
          </a:p>
        </p:txBody>
      </p:sp>
      <p:sp>
        <p:nvSpPr>
          <p:cNvPr id="7" name="TextBox 6">
            <a:extLst>
              <a:ext uri="{FF2B5EF4-FFF2-40B4-BE49-F238E27FC236}">
                <a16:creationId xmlns:a16="http://schemas.microsoft.com/office/drawing/2014/main" id="{A1AD0946-67D5-2039-2BDC-59C16E5BA9AC}"/>
              </a:ext>
            </a:extLst>
          </p:cNvPr>
          <p:cNvSpPr txBox="1"/>
          <p:nvPr/>
        </p:nvSpPr>
        <p:spPr>
          <a:xfrm>
            <a:off x="921544" y="5446375"/>
            <a:ext cx="5106180" cy="954107"/>
          </a:xfrm>
          <a:prstGeom prst="rect">
            <a:avLst/>
          </a:prstGeom>
        </p:spPr>
        <p:txBody>
          <a:bodyPr wrap="square" rtlCol="0">
            <a:spAutoFit/>
          </a:bodyPr>
          <a:lstStyle/>
          <a:p>
            <a:pPr algn="just"/>
            <a:r>
              <a:rPr lang="en-IN" sz="1400" dirty="0"/>
              <a:t>KNN Regression: K-Nearest </a:t>
            </a:r>
            <a:r>
              <a:rPr lang="en-IN" sz="1400" dirty="0" err="1"/>
              <a:t>Neighbors</a:t>
            </a:r>
            <a:r>
              <a:rPr lang="en-IN" sz="1400" dirty="0"/>
              <a:t> (KNN) regression predicts the target value by averaging the values of the k closest data points (</a:t>
            </a:r>
            <a:r>
              <a:rPr lang="en-IN" sz="1400" dirty="0" err="1"/>
              <a:t>neighbors</a:t>
            </a:r>
            <a:r>
              <a:rPr lang="en-IN" sz="1400" dirty="0"/>
              <a:t>) based on distance, making it a non-parametric and instance-based method</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9408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3FCB-569C-BC2D-304C-6D9F9CF876F5}"/>
              </a:ext>
            </a:extLst>
          </p:cNvPr>
          <p:cNvSpPr>
            <a:spLocks noGrp="1"/>
          </p:cNvSpPr>
          <p:nvPr>
            <p:ph type="title"/>
          </p:nvPr>
        </p:nvSpPr>
        <p:spPr>
          <a:xfrm>
            <a:off x="484632" y="214331"/>
            <a:ext cx="10889796" cy="1418998"/>
          </a:xfrm>
        </p:spPr>
        <p:txBody>
          <a:bodyPr/>
          <a:lstStyle/>
          <a:p>
            <a:r>
              <a:rPr lang="en-IN" sz="4400" b="1" dirty="0">
                <a:latin typeface="Goudy Old Style" panose="02020502050305020303" pitchFamily="18" charset="0"/>
              </a:rPr>
              <a:t>Machine learning methods used (contd.)</a:t>
            </a:r>
            <a:br>
              <a:rPr lang="en-IN" sz="4400" b="1" u="sng" dirty="0">
                <a:latin typeface="Goudy Old Style" panose="02020502050305020303" pitchFamily="18" charset="0"/>
              </a:rPr>
            </a:br>
            <a:endParaRPr lang="en-IN" dirty="0"/>
          </a:p>
        </p:txBody>
      </p:sp>
      <p:pic>
        <p:nvPicPr>
          <p:cNvPr id="6" name="Table Placeholder 5">
            <a:extLst>
              <a:ext uri="{FF2B5EF4-FFF2-40B4-BE49-F238E27FC236}">
                <a16:creationId xmlns:a16="http://schemas.microsoft.com/office/drawing/2014/main" id="{7E2407EF-01AE-7C0C-F515-B174369E4C14}"/>
              </a:ext>
            </a:extLst>
          </p:cNvPr>
          <p:cNvPicPr>
            <a:picLocks noGrp="1" noChangeAspect="1"/>
          </p:cNvPicPr>
          <p:nvPr>
            <p:ph type="tbl" sz="quarter" idx="27"/>
          </p:nvPr>
        </p:nvPicPr>
        <p:blipFill>
          <a:blip r:embed="rId2"/>
          <a:srcRect l="-703" t="29925" r="13337" b="27607"/>
          <a:stretch/>
        </p:blipFill>
        <p:spPr>
          <a:xfrm>
            <a:off x="1193316" y="1556451"/>
            <a:ext cx="3078637" cy="1816810"/>
          </a:xfrm>
          <a:prstGeom prst="rect">
            <a:avLst/>
          </a:prstGeom>
        </p:spPr>
      </p:pic>
      <p:sp>
        <p:nvSpPr>
          <p:cNvPr id="5" name="Slide Number Placeholder 4">
            <a:extLst>
              <a:ext uri="{FF2B5EF4-FFF2-40B4-BE49-F238E27FC236}">
                <a16:creationId xmlns:a16="http://schemas.microsoft.com/office/drawing/2014/main" id="{3EF386BA-6FF8-0693-F924-D04C8D5AC270}"/>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pic>
        <p:nvPicPr>
          <p:cNvPr id="3" name="Picture 2">
            <a:extLst>
              <a:ext uri="{FF2B5EF4-FFF2-40B4-BE49-F238E27FC236}">
                <a16:creationId xmlns:a16="http://schemas.microsoft.com/office/drawing/2014/main" id="{768BE902-9098-8544-AD29-A0BB94127F67}"/>
              </a:ext>
            </a:extLst>
          </p:cNvPr>
          <p:cNvPicPr>
            <a:picLocks noChangeAspect="1"/>
          </p:cNvPicPr>
          <p:nvPr/>
        </p:nvPicPr>
        <p:blipFill>
          <a:blip r:embed="rId3"/>
          <a:stretch>
            <a:fillRect/>
          </a:stretch>
        </p:blipFill>
        <p:spPr>
          <a:xfrm>
            <a:off x="5688506" y="2986162"/>
            <a:ext cx="5614903" cy="2834886"/>
          </a:xfrm>
          <a:prstGeom prst="rect">
            <a:avLst/>
          </a:prstGeom>
        </p:spPr>
      </p:pic>
      <p:sp>
        <p:nvSpPr>
          <p:cNvPr id="7" name="TextBox 6">
            <a:extLst>
              <a:ext uri="{FF2B5EF4-FFF2-40B4-BE49-F238E27FC236}">
                <a16:creationId xmlns:a16="http://schemas.microsoft.com/office/drawing/2014/main" id="{1594BF2F-BC16-B1A2-B7DF-6676C30B2882}"/>
              </a:ext>
            </a:extLst>
          </p:cNvPr>
          <p:cNvSpPr txBox="1"/>
          <p:nvPr/>
        </p:nvSpPr>
        <p:spPr>
          <a:xfrm>
            <a:off x="63105" y="3746147"/>
            <a:ext cx="5786438" cy="2092881"/>
          </a:xfrm>
          <a:prstGeom prst="rect">
            <a:avLst/>
          </a:prstGeom>
        </p:spPr>
        <p:txBody>
          <a:bodyPr wrap="square" rtlCol="0">
            <a:spAutoFit/>
          </a:bodyPr>
          <a:lstStyle/>
          <a:p>
            <a:pPr algn="r"/>
            <a:r>
              <a:rPr lang="en-IN" sz="1600" b="1" u="sng" dirty="0">
                <a:latin typeface="Bahnschrift" panose="020B0502040204020203" pitchFamily="34" charset="0"/>
              </a:rPr>
              <a:t>Random Forest</a:t>
            </a:r>
            <a:r>
              <a:rPr lang="en-IN" sz="1600" u="sng" dirty="0">
                <a:latin typeface="Bahnschrift" panose="020B0502040204020203" pitchFamily="34" charset="0"/>
              </a:rPr>
              <a:t>:</a:t>
            </a:r>
            <a:r>
              <a:rPr lang="en-IN" sz="1600" dirty="0">
                <a:latin typeface="Bahnschrift" panose="020B0502040204020203" pitchFamily="34" charset="0"/>
              </a:rPr>
              <a:t> </a:t>
            </a:r>
            <a:r>
              <a:rPr lang="en-US" sz="1600" dirty="0">
                <a:latin typeface="Bahnschrift" panose="020B0502040204020203" pitchFamily="34" charset="0"/>
              </a:rPr>
              <a:t>is an ensemble learning method that constructs multiple decision trees during training and outputs the mode of the classification or mean prediction of the individual trees.</a:t>
            </a:r>
          </a:p>
          <a:p>
            <a:pPr algn="r"/>
            <a:endParaRPr lang="en-US" sz="1600" dirty="0">
              <a:latin typeface="Bahnschrift" panose="020B0502040204020203" pitchFamily="34" charset="0"/>
            </a:endParaRPr>
          </a:p>
          <a:p>
            <a:pPr algn="r"/>
            <a:r>
              <a:rPr lang="en-US" sz="1600" dirty="0">
                <a:latin typeface="Bahnschrift" panose="020B0502040204020203" pitchFamily="34" charset="0"/>
              </a:rPr>
              <a:t>It improves predictive accuracy and control over-fitting by averaging multiple trees, which reduces variance</a:t>
            </a:r>
            <a:endParaRPr lang="en-IN" sz="1600" dirty="0">
              <a:latin typeface="Bahnschrift" panose="020B0502040204020203"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C81FD5F4-8B50-F6A6-7AF6-946BFBE9FFE7}"/>
              </a:ext>
            </a:extLst>
          </p:cNvPr>
          <p:cNvSpPr txBox="1"/>
          <p:nvPr/>
        </p:nvSpPr>
        <p:spPr>
          <a:xfrm>
            <a:off x="5407731" y="1647926"/>
            <a:ext cx="5786438" cy="1477328"/>
          </a:xfrm>
          <a:prstGeom prst="rect">
            <a:avLst/>
          </a:prstGeom>
        </p:spPr>
        <p:txBody>
          <a:bodyPr wrap="square" rtlCol="0">
            <a:spAutoFit/>
          </a:bodyPr>
          <a:lstStyle/>
          <a:p>
            <a:r>
              <a:rPr lang="en-IN" sz="1800" b="1" u="sng" dirty="0">
                <a:latin typeface="Bahnschrift" panose="020B0502040204020203" pitchFamily="34" charset="0"/>
              </a:rPr>
              <a:t>Decision Tree</a:t>
            </a:r>
            <a:r>
              <a:rPr lang="en-IN" sz="1800" u="sng" dirty="0">
                <a:latin typeface="Bahnschrift" panose="020B0502040204020203" pitchFamily="34" charset="0"/>
              </a:rPr>
              <a:t>:</a:t>
            </a:r>
            <a:r>
              <a:rPr lang="en-IN" sz="1800" dirty="0">
                <a:latin typeface="Bahnschrift" panose="020B0502040204020203" pitchFamily="34" charset="0"/>
              </a:rPr>
              <a:t> </a:t>
            </a:r>
            <a:r>
              <a:rPr lang="en-US" sz="1800" dirty="0">
                <a:latin typeface="Bahnschrift" panose="020B0502040204020203" pitchFamily="34" charset="0"/>
              </a:rPr>
              <a:t>is a flowchart-like tree structure where an internal node represents a feature (or attribute), the branch represents a decision rule, and each leaf node represents the outcome.</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21224224-F1C8-26B6-8ED5-0CC64BA18D58}"/>
              </a:ext>
            </a:extLst>
          </p:cNvPr>
          <p:cNvSpPr txBox="1"/>
          <p:nvPr/>
        </p:nvSpPr>
        <p:spPr>
          <a:xfrm>
            <a:off x="1671747" y="1371785"/>
            <a:ext cx="2007473" cy="369332"/>
          </a:xfrm>
          <a:prstGeom prst="rect">
            <a:avLst/>
          </a:prstGeom>
          <a:noFill/>
        </p:spPr>
        <p:txBody>
          <a:bodyPr wrap="none" rtlCol="0">
            <a:spAutoFit/>
          </a:bodyPr>
          <a:lstStyle/>
          <a:p>
            <a:r>
              <a:rPr lang="en-IN" dirty="0"/>
              <a:t>Single decision tree</a:t>
            </a:r>
          </a:p>
        </p:txBody>
      </p:sp>
    </p:spTree>
    <p:extLst>
      <p:ext uri="{BB962C8B-B14F-4D97-AF65-F5344CB8AC3E}">
        <p14:creationId xmlns:p14="http://schemas.microsoft.com/office/powerpoint/2010/main" val="222931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7230948" y="0"/>
            <a:ext cx="4963343" cy="909535"/>
          </a:xfrm>
        </p:spPr>
        <p:txBody>
          <a:bodyPr/>
          <a:lstStyle/>
          <a:p>
            <a:r>
              <a:rPr lang="en-US" dirty="0"/>
              <a:t>Boosting algorithm</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743075" y="2285558"/>
            <a:ext cx="1948904" cy="2215776"/>
          </a:xfrm>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788053" y="1032567"/>
            <a:ext cx="4386126" cy="5075383"/>
          </a:xfrm>
        </p:spPr>
        <p:txBody>
          <a:bodyPr/>
          <a:lstStyle/>
          <a:p>
            <a:r>
              <a:rPr lang="en-US" dirty="0"/>
              <a:t>Boosting algorithms are a family of ensemble methods that improve model performance by combining the predictions of several weak learners (typically decision trees) to create a stronger model. The key idea in boosting is to sequentially train weak learners, where each subsequent model focuses on correcting the errors made by the previous ones. Common boosting algorithms include:</a:t>
            </a:r>
          </a:p>
          <a:p>
            <a:endParaRPr lang="en-US" dirty="0"/>
          </a:p>
          <a:p>
            <a:r>
              <a:rPr lang="en-US" dirty="0"/>
              <a:t>1. AdaBoost: Adjusts the weights of incorrectly predicted samples so that the next learner focuses more on them.</a:t>
            </a:r>
            <a:br>
              <a:rPr lang="en-US" dirty="0"/>
            </a:br>
            <a:endParaRPr lang="en-US" dirty="0"/>
          </a:p>
          <a:p>
            <a:r>
              <a:rPr lang="en-US" dirty="0"/>
              <a:t>2. Gradient Boosting: Optimizes a loss function by fitting new models to the residual errors of previous models.</a:t>
            </a:r>
            <a:br>
              <a:rPr lang="en-US" dirty="0"/>
            </a:br>
            <a:endParaRPr lang="en-US" dirty="0"/>
          </a:p>
          <a:p>
            <a:r>
              <a:rPr lang="en-US" dirty="0"/>
              <a:t>3. </a:t>
            </a:r>
            <a:r>
              <a:rPr lang="en-US" dirty="0" err="1"/>
              <a:t>XGBoost</a:t>
            </a:r>
            <a:r>
              <a:rPr lang="en-US" dirty="0"/>
              <a:t>: A more efficient and scalable version of gradient boosting, designed for speed and performance in large datasets.</a:t>
            </a:r>
          </a:p>
          <a:p>
            <a:endParaRPr lang="en-US" dirty="0"/>
          </a:p>
          <a:p>
            <a:r>
              <a:rPr lang="en-US" dirty="0"/>
              <a:t>Boosting reduces bias and variance, leading to highly accurate models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18</a:t>
            </a:fld>
            <a:endParaRPr lang="en-US" altLang="zh-CN" dirty="0"/>
          </a:p>
        </p:txBody>
      </p:sp>
      <p:pic>
        <p:nvPicPr>
          <p:cNvPr id="3" name="Picture 2">
            <a:extLst>
              <a:ext uri="{FF2B5EF4-FFF2-40B4-BE49-F238E27FC236}">
                <a16:creationId xmlns:a16="http://schemas.microsoft.com/office/drawing/2014/main" id="{B46C0D56-A027-8D81-EC5B-08C478477A87}"/>
              </a:ext>
            </a:extLst>
          </p:cNvPr>
          <p:cNvPicPr>
            <a:picLocks noChangeAspect="1"/>
          </p:cNvPicPr>
          <p:nvPr/>
        </p:nvPicPr>
        <p:blipFill>
          <a:blip r:embed="rId4"/>
          <a:stretch>
            <a:fillRect/>
          </a:stretch>
        </p:blipFill>
        <p:spPr>
          <a:xfrm>
            <a:off x="8174179" y="1107281"/>
            <a:ext cx="3847181" cy="4226480"/>
          </a:xfrm>
          <a:prstGeom prst="rect">
            <a:avLst/>
          </a:prstGeom>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IN" sz="4400" b="1" dirty="0">
                <a:latin typeface="Goudy Old Style" panose="02020502050305020303" pitchFamily="18" charset="0"/>
              </a:rPr>
              <a:t>Comparison of each algorithm</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311002" y="919441"/>
            <a:ext cx="5022665" cy="290198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302435" y="3213324"/>
            <a:ext cx="5134434" cy="2963096"/>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629275" y="4785872"/>
            <a:ext cx="4629150" cy="1200329"/>
          </a:xfrm>
          <a:prstGeom prst="rect">
            <a:avLst/>
          </a:prstGeom>
        </p:spPr>
        <p:txBody>
          <a:bodyPr wrap="square" rtlCol="0">
            <a:spAutoFit/>
          </a:bodyPr>
          <a:lstStyle/>
          <a:p>
            <a:r>
              <a:rPr lang="en-IN" dirty="0"/>
              <a:t>These scores are specific to each dataset and does not state whether any algorithm is bad or good</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381601" y="1157727"/>
            <a:ext cx="5119606" cy="1477328"/>
          </a:xfrm>
          <a:prstGeom prst="rect">
            <a:avLst/>
          </a:prstGeom>
        </p:spPr>
        <p:txBody>
          <a:bodyPr wrap="square" rtlCol="0">
            <a:spAutoFit/>
          </a:bodyPr>
          <a:lstStyle/>
          <a:p>
            <a:pPr algn="r"/>
            <a:r>
              <a:rPr lang="en-IN" dirty="0"/>
              <a:t>We can see that </a:t>
            </a:r>
            <a:br>
              <a:rPr lang="en-IN" dirty="0"/>
            </a:br>
            <a:r>
              <a:rPr lang="en-IN" dirty="0"/>
              <a:t>the worst performing algorithm for our dataset was AdaBoost with a R</a:t>
            </a:r>
            <a:r>
              <a:rPr lang="en-IN" baseline="30000" dirty="0"/>
              <a:t>2</a:t>
            </a:r>
            <a:r>
              <a:rPr lang="en-IN" dirty="0"/>
              <a:t> score of </a:t>
            </a:r>
            <a:r>
              <a:rPr lang="en-IN" b="1" dirty="0"/>
              <a:t>0.46, </a:t>
            </a:r>
            <a:r>
              <a:rPr lang="en-IN" dirty="0"/>
              <a:t>and </a:t>
            </a:r>
            <a:br>
              <a:rPr lang="en-IN" dirty="0"/>
            </a:br>
            <a:r>
              <a:rPr lang="en-IN" dirty="0"/>
              <a:t>the best model was </a:t>
            </a:r>
            <a:r>
              <a:rPr lang="en-IN" dirty="0" err="1"/>
              <a:t>XGBoost</a:t>
            </a:r>
            <a:r>
              <a:rPr lang="en-IN" dirty="0"/>
              <a:t> with a very high score of </a:t>
            </a:r>
            <a:r>
              <a:rPr lang="en-IN" b="1" dirty="0"/>
              <a:t>0.95.</a:t>
            </a:r>
            <a:r>
              <a:rPr lang="en-IN" dirty="0"/>
              <a:t> </a:t>
            </a:r>
          </a:p>
        </p:txBody>
      </p:sp>
    </p:spTree>
    <p:extLst>
      <p:ext uri="{BB962C8B-B14F-4D97-AF65-F5344CB8AC3E}">
        <p14:creationId xmlns:p14="http://schemas.microsoft.com/office/powerpoint/2010/main" val="31426509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667929" y="226317"/>
            <a:ext cx="10515600" cy="1325563"/>
          </a:xfrm>
        </p:spPr>
        <p:txBody>
          <a:bodyPr/>
          <a:lstStyle/>
          <a:p>
            <a:r>
              <a:rPr lang="en-US" dirty="0"/>
              <a:t>OUR TEAM FROM NARULA INSTITUTE OF TECHNOLOGY</a:t>
            </a:r>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a:stretch/>
        </p:blipFill>
        <p:spPr>
          <a:xfrm>
            <a:off x="1352380" y="1907147"/>
            <a:ext cx="2339292" cy="2102177"/>
          </a:xfrm>
          <a:prstGeom prst="hexagon">
            <a:avLst>
              <a:gd name="adj" fmla="val 24951"/>
              <a:gd name="vf" fmla="val 115470"/>
            </a:avLst>
          </a:prstGeom>
        </p:spPr>
      </p:pic>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a:xfrm>
            <a:off x="1464719" y="4581290"/>
            <a:ext cx="2098038" cy="506399"/>
          </a:xfrm>
        </p:spPr>
        <p:txBody>
          <a:bodyPr/>
          <a:lstStyle/>
          <a:p>
            <a:r>
              <a:rPr lang="en-US" dirty="0"/>
              <a:t>Student at Narula Institute of technology</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a:srcRect/>
          <a:stretch/>
        </p:blipFill>
        <p:spPr>
          <a:xfrm>
            <a:off x="4892409" y="2432850"/>
            <a:ext cx="2542656" cy="2397072"/>
          </a:xfrm>
          <a:prstGeom prst="hexagon">
            <a:avLst>
              <a:gd name="adj" fmla="val 22205"/>
              <a:gd name="vf" fmla="val 115470"/>
            </a:avLst>
          </a:prstGeom>
        </p:spPr>
      </p:pic>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a:xfrm>
            <a:off x="5133213" y="5311129"/>
            <a:ext cx="2098038" cy="506399"/>
          </a:xfrm>
        </p:spPr>
        <p:txBody>
          <a:bodyPr/>
          <a:lstStyle/>
          <a:p>
            <a:r>
              <a:rPr lang="en-US" dirty="0"/>
              <a:t>Student at Narula Institute of technology</a:t>
            </a:r>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a:srcRect/>
          <a:stretch/>
        </p:blipFill>
        <p:spPr>
          <a:xfrm>
            <a:off x="8500330" y="1789130"/>
            <a:ext cx="2257965" cy="2168507"/>
          </a:xfrm>
          <a:prstGeom prst="hexagon">
            <a:avLst>
              <a:gd name="adj" fmla="val 19737"/>
              <a:gd name="vf" fmla="val 115470"/>
            </a:avLst>
          </a:prstGeom>
        </p:spPr>
      </p:pic>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a:xfrm>
            <a:off x="8609061" y="4405273"/>
            <a:ext cx="2098038" cy="506399"/>
          </a:xfrm>
        </p:spPr>
        <p:txBody>
          <a:bodyPr/>
          <a:lstStyle/>
          <a:p>
            <a:r>
              <a:rPr lang="en-US" dirty="0"/>
              <a:t>Student at Narula Institute of technology</a:t>
            </a:r>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2</a:t>
            </a:fld>
            <a:endParaRPr lang="en-US" altLang="zh-CN" dirty="0"/>
          </a:p>
        </p:txBody>
      </p:sp>
      <p:sp>
        <p:nvSpPr>
          <p:cNvPr id="5" name="TextBox 4">
            <a:extLst>
              <a:ext uri="{FF2B5EF4-FFF2-40B4-BE49-F238E27FC236}">
                <a16:creationId xmlns:a16="http://schemas.microsoft.com/office/drawing/2014/main" id="{93D1FF21-1ECA-7B24-47E0-1741941D5D2B}"/>
              </a:ext>
            </a:extLst>
          </p:cNvPr>
          <p:cNvSpPr txBox="1"/>
          <p:nvPr/>
        </p:nvSpPr>
        <p:spPr>
          <a:xfrm>
            <a:off x="5402620" y="4923606"/>
            <a:ext cx="1559224" cy="369332"/>
          </a:xfrm>
          <a:prstGeom prst="rect">
            <a:avLst/>
          </a:prstGeom>
          <a:noFill/>
        </p:spPr>
        <p:txBody>
          <a:bodyPr wrap="square">
            <a:spAutoFit/>
          </a:bodyPr>
          <a:lstStyle/>
          <a:p>
            <a:r>
              <a:rPr lang="en-US" b="1" dirty="0">
                <a:solidFill>
                  <a:schemeClr val="tx2"/>
                </a:solidFill>
                <a:latin typeface="Goudy Old Style" panose="02020502050305020303" pitchFamily="18" charset="0"/>
                <a:cs typeface="Times New Roman" panose="02020603050405020304" pitchFamily="18" charset="0"/>
              </a:rPr>
              <a:t>Sarthak Dutta</a:t>
            </a:r>
          </a:p>
        </p:txBody>
      </p:sp>
      <p:sp>
        <p:nvSpPr>
          <p:cNvPr id="10" name="TextBox 9">
            <a:extLst>
              <a:ext uri="{FF2B5EF4-FFF2-40B4-BE49-F238E27FC236}">
                <a16:creationId xmlns:a16="http://schemas.microsoft.com/office/drawing/2014/main" id="{254B2F08-F1C8-7A51-6D28-2B0BBF982DBD}"/>
              </a:ext>
            </a:extLst>
          </p:cNvPr>
          <p:cNvSpPr txBox="1"/>
          <p:nvPr/>
        </p:nvSpPr>
        <p:spPr>
          <a:xfrm>
            <a:off x="8878468" y="4109848"/>
            <a:ext cx="1559224" cy="369332"/>
          </a:xfrm>
          <a:prstGeom prst="rect">
            <a:avLst/>
          </a:prstGeom>
          <a:noFill/>
        </p:spPr>
        <p:txBody>
          <a:bodyPr wrap="square">
            <a:spAutoFit/>
          </a:bodyPr>
          <a:lstStyle/>
          <a:p>
            <a:pPr algn="ctr"/>
            <a:r>
              <a:rPr lang="en-US" b="1" dirty="0">
                <a:solidFill>
                  <a:schemeClr val="tx2"/>
                </a:solidFill>
                <a:latin typeface="Goudy Old Style" panose="02020502050305020303" pitchFamily="18" charset="0"/>
                <a:cs typeface="Times New Roman" panose="02020603050405020304" pitchFamily="18" charset="0"/>
              </a:rPr>
              <a:t>Souma Das</a:t>
            </a:r>
          </a:p>
        </p:txBody>
      </p:sp>
      <p:sp>
        <p:nvSpPr>
          <p:cNvPr id="11" name="TextBox 10">
            <a:extLst>
              <a:ext uri="{FF2B5EF4-FFF2-40B4-BE49-F238E27FC236}">
                <a16:creationId xmlns:a16="http://schemas.microsoft.com/office/drawing/2014/main" id="{31B40FC9-D00F-0588-CC5C-B65478937749}"/>
              </a:ext>
            </a:extLst>
          </p:cNvPr>
          <p:cNvSpPr txBox="1"/>
          <p:nvPr/>
        </p:nvSpPr>
        <p:spPr>
          <a:xfrm>
            <a:off x="1617801" y="4211958"/>
            <a:ext cx="1808449" cy="369332"/>
          </a:xfrm>
          <a:prstGeom prst="rect">
            <a:avLst/>
          </a:prstGeom>
          <a:noFill/>
        </p:spPr>
        <p:txBody>
          <a:bodyPr wrap="square">
            <a:spAutoFit/>
          </a:bodyPr>
          <a:lstStyle/>
          <a:p>
            <a:pPr algn="ctr"/>
            <a:r>
              <a:rPr lang="en-US" b="1" dirty="0">
                <a:solidFill>
                  <a:schemeClr val="tx2"/>
                </a:solidFill>
                <a:latin typeface="Goudy Old Style" panose="02020502050305020303" pitchFamily="18" charset="0"/>
                <a:cs typeface="Times New Roman" panose="02020603050405020304" pitchFamily="18" charset="0"/>
              </a:rPr>
              <a:t>Rishav Bairagya</a:t>
            </a:r>
          </a:p>
        </p:txBody>
      </p:sp>
    </p:spTree>
    <p:extLst>
      <p:ext uri="{BB962C8B-B14F-4D97-AF65-F5344CB8AC3E}">
        <p14:creationId xmlns:p14="http://schemas.microsoft.com/office/powerpoint/2010/main" val="210788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20</a:t>
            </a:fld>
            <a:endParaRPr lang="en-US" altLang="zh-CN" noProof="0" dirty="0"/>
          </a:p>
        </p:txBody>
      </p:sp>
      <p:sp>
        <p:nvSpPr>
          <p:cNvPr id="7" name="Title 5">
            <a:extLst>
              <a:ext uri="{FF2B5EF4-FFF2-40B4-BE49-F238E27FC236}">
                <a16:creationId xmlns:a16="http://schemas.microsoft.com/office/drawing/2014/main" id="{ADC86B62-BBA0-8C66-D859-3B0CE4747629}"/>
              </a:ext>
            </a:extLst>
          </p:cNvPr>
          <p:cNvSpPr txBox="1">
            <a:spLocks/>
          </p:cNvSpPr>
          <p:nvPr/>
        </p:nvSpPr>
        <p:spPr>
          <a:xfrm>
            <a:off x="6066421" y="526136"/>
            <a:ext cx="4702271" cy="18251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endParaRPr lang="en-IN" sz="1600" b="0" dirty="0">
              <a:latin typeface="Goudy Old Style" panose="02020502050305020303" pitchFamily="18" charset="0"/>
            </a:endParaRPr>
          </a:p>
        </p:txBody>
      </p:sp>
      <p:sp>
        <p:nvSpPr>
          <p:cNvPr id="8" name="Title 5">
            <a:extLst>
              <a:ext uri="{FF2B5EF4-FFF2-40B4-BE49-F238E27FC236}">
                <a16:creationId xmlns:a16="http://schemas.microsoft.com/office/drawing/2014/main" id="{3ED4B436-1CDA-324C-47B8-AA4B0F7A90DC}"/>
              </a:ext>
            </a:extLst>
          </p:cNvPr>
          <p:cNvSpPr txBox="1">
            <a:spLocks/>
          </p:cNvSpPr>
          <p:nvPr/>
        </p:nvSpPr>
        <p:spPr>
          <a:xfrm>
            <a:off x="1712816" y="2710030"/>
            <a:ext cx="3537840" cy="7798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IN" sz="2800" b="1" dirty="0">
                <a:latin typeface="Goudy Old Style" panose="02020502050305020303" pitchFamily="18" charset="0"/>
              </a:rPr>
              <a:t>Conclusion</a:t>
            </a:r>
          </a:p>
          <a:p>
            <a:endParaRPr lang="en-IN" sz="1600" b="0" dirty="0">
              <a:latin typeface="Goudy Old Style" panose="02020502050305020303" pitchFamily="18" charset="0"/>
            </a:endParaRPr>
          </a:p>
        </p:txBody>
      </p:sp>
      <p:pic>
        <p:nvPicPr>
          <p:cNvPr id="13" name="Picture 12">
            <a:extLst>
              <a:ext uri="{FF2B5EF4-FFF2-40B4-BE49-F238E27FC236}">
                <a16:creationId xmlns:a16="http://schemas.microsoft.com/office/drawing/2014/main" id="{C42DB684-6B40-F24F-6398-42EA2C81E2F6}"/>
              </a:ext>
            </a:extLst>
          </p:cNvPr>
          <p:cNvPicPr>
            <a:picLocks noChangeAspect="1"/>
          </p:cNvPicPr>
          <p:nvPr/>
        </p:nvPicPr>
        <p:blipFill>
          <a:blip r:embed="rId3"/>
          <a:stretch>
            <a:fillRect/>
          </a:stretch>
        </p:blipFill>
        <p:spPr>
          <a:xfrm>
            <a:off x="4232661" y="1233287"/>
            <a:ext cx="7081316" cy="4513246"/>
          </a:xfrm>
          <a:prstGeom prst="rect">
            <a:avLst/>
          </a:prstGeom>
        </p:spPr>
      </p:pic>
    </p:spTree>
    <p:extLst>
      <p:ext uri="{BB962C8B-B14F-4D97-AF65-F5344CB8AC3E}">
        <p14:creationId xmlns:p14="http://schemas.microsoft.com/office/powerpoint/2010/main" val="17782816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457216"/>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2601713" y="5652564"/>
            <a:ext cx="3678108" cy="565356"/>
          </a:xfrm>
        </p:spPr>
        <p:txBody>
          <a:bodyPr/>
          <a:lstStyle/>
          <a:p>
            <a:r>
              <a:rPr lang="en-US" dirty="0"/>
              <a:t>Libraries used</a:t>
            </a:r>
            <a:br>
              <a:rPr lang="en-US" dirty="0"/>
            </a:br>
            <a:br>
              <a:rPr lang="en-US" dirty="0"/>
            </a:b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3</a:t>
            </a:fld>
            <a:endParaRPr lang="en-US" altLang="zh-CN" dirty="0"/>
          </a:p>
        </p:txBody>
      </p:sp>
      <p:pic>
        <p:nvPicPr>
          <p:cNvPr id="2" name="Picture 12">
            <a:extLst>
              <a:ext uri="{FF2B5EF4-FFF2-40B4-BE49-F238E27FC236}">
                <a16:creationId xmlns:a16="http://schemas.microsoft.com/office/drawing/2014/main" id="{44C527BA-D7F2-92E8-96B4-1502DA336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09" y="3035429"/>
            <a:ext cx="1935593" cy="787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649C1E-A206-ECD9-D003-9809F0CC1948}"/>
              </a:ext>
            </a:extLst>
          </p:cNvPr>
          <p:cNvPicPr>
            <a:picLocks noChangeAspect="1"/>
          </p:cNvPicPr>
          <p:nvPr/>
        </p:nvPicPr>
        <p:blipFill>
          <a:blip r:embed="rId4"/>
          <a:stretch>
            <a:fillRect/>
          </a:stretch>
        </p:blipFill>
        <p:spPr>
          <a:xfrm>
            <a:off x="6149593" y="4425981"/>
            <a:ext cx="2274005" cy="1341236"/>
          </a:xfrm>
          <a:prstGeom prst="rect">
            <a:avLst/>
          </a:prstGeom>
        </p:spPr>
      </p:pic>
      <p:pic>
        <p:nvPicPr>
          <p:cNvPr id="11" name="Picture 10">
            <a:extLst>
              <a:ext uri="{FF2B5EF4-FFF2-40B4-BE49-F238E27FC236}">
                <a16:creationId xmlns:a16="http://schemas.microsoft.com/office/drawing/2014/main" id="{69E4695F-D284-956C-C706-07EB92343B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423598" y="4941154"/>
            <a:ext cx="1787544" cy="513991"/>
          </a:xfrm>
          <a:prstGeom prst="rect">
            <a:avLst/>
          </a:prstGeom>
        </p:spPr>
      </p:pic>
      <p:pic>
        <p:nvPicPr>
          <p:cNvPr id="14" name="Picture 13">
            <a:extLst>
              <a:ext uri="{FF2B5EF4-FFF2-40B4-BE49-F238E27FC236}">
                <a16:creationId xmlns:a16="http://schemas.microsoft.com/office/drawing/2014/main" id="{71B74A78-AA22-0478-48CE-85D8AA9B671D}"/>
              </a:ext>
            </a:extLst>
          </p:cNvPr>
          <p:cNvPicPr>
            <a:picLocks noChangeAspect="1"/>
          </p:cNvPicPr>
          <p:nvPr/>
        </p:nvPicPr>
        <p:blipFill>
          <a:blip r:embed="rId7"/>
          <a:stretch>
            <a:fillRect/>
          </a:stretch>
        </p:blipFill>
        <p:spPr>
          <a:xfrm>
            <a:off x="9416542" y="2823870"/>
            <a:ext cx="1913128" cy="1035067"/>
          </a:xfrm>
          <a:prstGeom prst="rect">
            <a:avLst/>
          </a:prstGeom>
        </p:spPr>
      </p:pic>
      <p:pic>
        <p:nvPicPr>
          <p:cNvPr id="20" name="Picture 19">
            <a:extLst>
              <a:ext uri="{FF2B5EF4-FFF2-40B4-BE49-F238E27FC236}">
                <a16:creationId xmlns:a16="http://schemas.microsoft.com/office/drawing/2014/main" id="{07A191C1-6DDF-70BE-F806-CE3BC91629F8}"/>
              </a:ext>
            </a:extLst>
          </p:cNvPr>
          <p:cNvPicPr>
            <a:picLocks noChangeAspect="1"/>
          </p:cNvPicPr>
          <p:nvPr/>
        </p:nvPicPr>
        <p:blipFill>
          <a:blip r:embed="rId8"/>
          <a:stretch>
            <a:fillRect/>
          </a:stretch>
        </p:blipFill>
        <p:spPr>
          <a:xfrm>
            <a:off x="7286595" y="3099257"/>
            <a:ext cx="1948698" cy="659483"/>
          </a:xfrm>
          <a:prstGeom prst="rect">
            <a:avLst/>
          </a:prstGeom>
        </p:spPr>
      </p:pic>
      <p:pic>
        <p:nvPicPr>
          <p:cNvPr id="23" name="Picture 22">
            <a:extLst>
              <a:ext uri="{FF2B5EF4-FFF2-40B4-BE49-F238E27FC236}">
                <a16:creationId xmlns:a16="http://schemas.microsoft.com/office/drawing/2014/main" id="{E79AB31E-7512-1E80-B34D-8AFE7E51C5AD}"/>
              </a:ext>
            </a:extLst>
          </p:cNvPr>
          <p:cNvPicPr>
            <a:picLocks noChangeAspect="1"/>
          </p:cNvPicPr>
          <p:nvPr/>
        </p:nvPicPr>
        <p:blipFill>
          <a:blip r:embed="rId9"/>
          <a:stretch>
            <a:fillRect/>
          </a:stretch>
        </p:blipFill>
        <p:spPr>
          <a:xfrm>
            <a:off x="6279821" y="1168589"/>
            <a:ext cx="1865538" cy="841321"/>
          </a:xfrm>
          <a:prstGeom prst="rect">
            <a:avLst/>
          </a:prstGeom>
        </p:spPr>
      </p:pic>
      <p:pic>
        <p:nvPicPr>
          <p:cNvPr id="27" name="Picture 26">
            <a:extLst>
              <a:ext uri="{FF2B5EF4-FFF2-40B4-BE49-F238E27FC236}">
                <a16:creationId xmlns:a16="http://schemas.microsoft.com/office/drawing/2014/main" id="{D4F041D9-548F-7534-2F17-1035AF52AC9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24" b="89881" l="4000" r="90000">
                        <a14:foregroundMark x1="13000" y1="41071" x2="13000" y2="41071"/>
                        <a14:foregroundMark x1="5667" y1="42857" x2="5667" y2="42857"/>
                        <a14:foregroundMark x1="5333" y1="44048" x2="4667" y2="48214"/>
                        <a14:foregroundMark x1="4333" y1="48810" x2="4000" y2="44643"/>
                        <a14:foregroundMark x1="39000" y1="47619" x2="39000" y2="47619"/>
                        <a14:foregroundMark x1="43000" y1="51190" x2="43000" y2="51190"/>
                        <a14:foregroundMark x1="55333" y1="44643" x2="55333" y2="44643"/>
                        <a14:foregroundMark x1="61333" y1="44643" x2="61333" y2="44643"/>
                        <a14:foregroundMark x1="71667" y1="46429" x2="71667" y2="46429"/>
                        <a14:foregroundMark x1="84000" y1="45238" x2="84000" y2="45238"/>
                      </a14:backgroundRemoval>
                    </a14:imgEffect>
                  </a14:imgLayer>
                </a14:imgProps>
              </a:ext>
            </a:extLst>
          </a:blip>
          <a:stretch>
            <a:fillRect/>
          </a:stretch>
        </p:blipFill>
        <p:spPr>
          <a:xfrm>
            <a:off x="8423598" y="1109966"/>
            <a:ext cx="1898179" cy="1062980"/>
          </a:xfrm>
          <a:prstGeom prst="rect">
            <a:avLst/>
          </a:prstGeom>
        </p:spPr>
      </p:pic>
      <p:pic>
        <p:nvPicPr>
          <p:cNvPr id="28" name="Picture 27">
            <a:extLst>
              <a:ext uri="{FF2B5EF4-FFF2-40B4-BE49-F238E27FC236}">
                <a16:creationId xmlns:a16="http://schemas.microsoft.com/office/drawing/2014/main" id="{FB082203-6362-3EE5-438D-E9441A708FDC}"/>
              </a:ext>
            </a:extLst>
          </p:cNvPr>
          <p:cNvPicPr>
            <a:picLocks noChangeAspect="1"/>
          </p:cNvPicPr>
          <p:nvPr/>
        </p:nvPicPr>
        <p:blipFill>
          <a:blip r:embed="rId12"/>
          <a:stretch>
            <a:fillRect/>
          </a:stretch>
        </p:blipFill>
        <p:spPr>
          <a:xfrm>
            <a:off x="762392" y="1359489"/>
            <a:ext cx="1663927" cy="645703"/>
          </a:xfrm>
          <a:prstGeom prst="rect">
            <a:avLst/>
          </a:prstGeom>
        </p:spPr>
      </p:pic>
      <p:sp>
        <p:nvSpPr>
          <p:cNvPr id="29" name="Title 18">
            <a:extLst>
              <a:ext uri="{FF2B5EF4-FFF2-40B4-BE49-F238E27FC236}">
                <a16:creationId xmlns:a16="http://schemas.microsoft.com/office/drawing/2014/main" id="{7402A11C-9907-6194-0C38-81665E3F8E00}"/>
              </a:ext>
            </a:extLst>
          </p:cNvPr>
          <p:cNvSpPr txBox="1">
            <a:spLocks/>
          </p:cNvSpPr>
          <p:nvPr/>
        </p:nvSpPr>
        <p:spPr>
          <a:xfrm>
            <a:off x="327254" y="3378678"/>
            <a:ext cx="3911714" cy="6125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dirty="0">
                <a:solidFill>
                  <a:srgbClr val="7030A0"/>
                </a:solidFill>
                <a:latin typeface="Agency FB" panose="020B0503020202020204" pitchFamily="34" charset="0"/>
                <a:hlinkClick r:id="rId13">
                  <a:extLst>
                    <a:ext uri="{A12FA001-AC4F-418D-AE19-62706E023703}">
                      <ahyp:hlinkClr xmlns:ahyp="http://schemas.microsoft.com/office/drawing/2018/hyperlinkcolor" val="tx"/>
                    </a:ext>
                  </a:extLst>
                </a:hlinkClick>
              </a:rPr>
              <a:t>Dataset source from Kaggle</a:t>
            </a:r>
            <a:br>
              <a:rPr lang="en-US" dirty="0"/>
            </a:br>
            <a:br>
              <a:rPr lang="en-US" dirty="0"/>
            </a:br>
            <a:endParaRPr lang="en-US"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2B1BA42-ABB8-9BAA-F3C5-B86E089A21BE}"/>
              </a:ext>
              <a:ext uri="{C183D7F6-B498-43B3-948B-1728B52AA6E4}">
                <adec:decorative xmlns:adec="http://schemas.microsoft.com/office/drawing/2017/decorative" val="1"/>
              </a:ext>
            </a:extLst>
          </p:cNvPr>
          <p:cNvSpPr/>
          <p:nvPr/>
        </p:nvSpPr>
        <p:spPr>
          <a:xfrm>
            <a:off x="9425719" y="4229100"/>
            <a:ext cx="2393531" cy="243601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ABOUT DATASET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Our Dataset is based on Mobile Models Data, consisting of Data across </a:t>
            </a:r>
            <a:r>
              <a:rPr lang="en-US" sz="1800" dirty="0"/>
              <a:t>17</a:t>
            </a:r>
            <a:r>
              <a:rPr lang="en-US" sz="1400" dirty="0"/>
              <a:t> Different Brands</a:t>
            </a:r>
            <a:r>
              <a:rPr lang="en-US" dirty="0"/>
              <a:t>, </a:t>
            </a:r>
            <a:r>
              <a:rPr lang="en-US" sz="1800" dirty="0"/>
              <a:t>3114</a:t>
            </a:r>
            <a:r>
              <a:rPr lang="en-US" dirty="0"/>
              <a:t> values and </a:t>
            </a:r>
            <a:r>
              <a:rPr lang="en-US" sz="1800" dirty="0"/>
              <a:t>11</a:t>
            </a:r>
            <a:r>
              <a:rPr lang="en-US" dirty="0"/>
              <a:t> features</a:t>
            </a:r>
          </a:p>
          <a:p>
            <a:endParaRPr lang="en-US" dirty="0"/>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graphicFrame>
        <p:nvGraphicFramePr>
          <p:cNvPr id="14" name="Table 13">
            <a:extLst>
              <a:ext uri="{FF2B5EF4-FFF2-40B4-BE49-F238E27FC236}">
                <a16:creationId xmlns:a16="http://schemas.microsoft.com/office/drawing/2014/main" id="{D888DA56-A7AA-1973-8A29-BFE49FDD7008}"/>
              </a:ext>
            </a:extLst>
          </p:cNvPr>
          <p:cNvGraphicFramePr>
            <a:graphicFrameLocks noGrp="1"/>
          </p:cNvGraphicFramePr>
          <p:nvPr>
            <p:extLst>
              <p:ext uri="{D42A27DB-BD31-4B8C-83A1-F6EECF244321}">
                <p14:modId xmlns:p14="http://schemas.microsoft.com/office/powerpoint/2010/main" val="3678223048"/>
              </p:ext>
            </p:extLst>
          </p:nvPr>
        </p:nvGraphicFramePr>
        <p:xfrm>
          <a:off x="5313623" y="947017"/>
          <a:ext cx="5891823" cy="4847158"/>
        </p:xfrm>
        <a:graphic>
          <a:graphicData uri="http://schemas.openxmlformats.org/drawingml/2006/table">
            <a:tbl>
              <a:tblPr firstRow="1" firstCol="1" bandRow="1">
                <a:tableStyleId>{00A15C55-8517-42AA-B614-E9B94910E393}</a:tableStyleId>
              </a:tblPr>
              <a:tblGrid>
                <a:gridCol w="1963941">
                  <a:extLst>
                    <a:ext uri="{9D8B030D-6E8A-4147-A177-3AD203B41FA5}">
                      <a16:colId xmlns:a16="http://schemas.microsoft.com/office/drawing/2014/main" val="3913574227"/>
                    </a:ext>
                  </a:extLst>
                </a:gridCol>
                <a:gridCol w="1963941">
                  <a:extLst>
                    <a:ext uri="{9D8B030D-6E8A-4147-A177-3AD203B41FA5}">
                      <a16:colId xmlns:a16="http://schemas.microsoft.com/office/drawing/2014/main" val="1842486857"/>
                    </a:ext>
                  </a:extLst>
                </a:gridCol>
                <a:gridCol w="1963941">
                  <a:extLst>
                    <a:ext uri="{9D8B030D-6E8A-4147-A177-3AD203B41FA5}">
                      <a16:colId xmlns:a16="http://schemas.microsoft.com/office/drawing/2014/main" val="2061870431"/>
                    </a:ext>
                  </a:extLst>
                </a:gridCol>
              </a:tblGrid>
              <a:tr h="270831">
                <a:tc>
                  <a:txBody>
                    <a:bodyPr/>
                    <a:lstStyle/>
                    <a:p>
                      <a:pPr>
                        <a:lnSpc>
                          <a:spcPct val="107000"/>
                        </a:lnSpc>
                        <a:spcAft>
                          <a:spcPts val="800"/>
                        </a:spcAft>
                      </a:pPr>
                      <a:r>
                        <a:rPr lang="en-IN" sz="1200" b="1" kern="100" dirty="0">
                          <a:effectLst/>
                        </a:rPr>
                        <a:t>Features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b="1" kern="100" dirty="0">
                          <a:effectLst/>
                        </a:rPr>
                        <a:t>Description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b="1" kern="100">
                          <a:effectLst/>
                        </a:rPr>
                        <a:t>type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988815791"/>
                  </a:ext>
                </a:extLst>
              </a:tr>
              <a:tr h="391858">
                <a:tc>
                  <a:txBody>
                    <a:bodyPr/>
                    <a:lstStyle/>
                    <a:p>
                      <a:pPr>
                        <a:lnSpc>
                          <a:spcPct val="107000"/>
                        </a:lnSpc>
                        <a:spcAft>
                          <a:spcPts val="800"/>
                        </a:spcAft>
                      </a:pPr>
                      <a:r>
                        <a:rPr lang="en-IN" sz="1200" kern="100">
                          <a:effectLst/>
                        </a:rPr>
                        <a:t>Brand</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Company that manufactured the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774194998"/>
                  </a:ext>
                </a:extLst>
              </a:tr>
              <a:tr h="577764">
                <a:tc>
                  <a:txBody>
                    <a:bodyPr/>
                    <a:lstStyle/>
                    <a:p>
                      <a:pPr>
                        <a:lnSpc>
                          <a:spcPct val="107000"/>
                        </a:lnSpc>
                        <a:spcAft>
                          <a:spcPts val="800"/>
                        </a:spcAft>
                      </a:pPr>
                      <a:r>
                        <a:rPr lang="en-IN" sz="1200" kern="100">
                          <a:effectLst/>
                        </a:rPr>
                        <a:t>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unique ID with which the model is released in market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43791658"/>
                  </a:ext>
                </a:extLst>
              </a:tr>
              <a:tr h="391858">
                <a:tc>
                  <a:txBody>
                    <a:bodyPr/>
                    <a:lstStyle/>
                    <a:p>
                      <a:pPr>
                        <a:lnSpc>
                          <a:spcPct val="107000"/>
                        </a:lnSpc>
                        <a:spcAft>
                          <a:spcPts val="800"/>
                        </a:spcAft>
                      </a:pPr>
                      <a:r>
                        <a:rPr lang="en-IN" sz="1200" kern="100">
                          <a:effectLst/>
                        </a:rPr>
                        <a:t>colour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colour of the mobile model chassis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2745037478"/>
                  </a:ext>
                </a:extLst>
              </a:tr>
              <a:tr h="391858">
                <a:tc>
                  <a:txBody>
                    <a:bodyPr/>
                    <a:lstStyle/>
                    <a:p>
                      <a:pPr>
                        <a:lnSpc>
                          <a:spcPct val="107000"/>
                        </a:lnSpc>
                        <a:spcAft>
                          <a:spcPts val="800"/>
                        </a:spcAft>
                      </a:pPr>
                      <a:r>
                        <a:rPr lang="en-IN" sz="1200" kern="100">
                          <a:effectLst/>
                        </a:rPr>
                        <a:t>Memory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RAM capacity of that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395075936"/>
                  </a:ext>
                </a:extLst>
              </a:tr>
              <a:tr h="391858">
                <a:tc>
                  <a:txBody>
                    <a:bodyPr/>
                    <a:lstStyle/>
                    <a:p>
                      <a:pPr>
                        <a:lnSpc>
                          <a:spcPct val="107000"/>
                        </a:lnSpc>
                        <a:spcAft>
                          <a:spcPts val="800"/>
                        </a:spcAft>
                      </a:pPr>
                      <a:r>
                        <a:rPr lang="en-IN" sz="1200" kern="100">
                          <a:effectLst/>
                        </a:rPr>
                        <a:t>Storage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Storage capacity of that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779170255"/>
                  </a:ext>
                </a:extLst>
              </a:tr>
              <a:tr h="270831">
                <a:tc>
                  <a:txBody>
                    <a:bodyPr/>
                    <a:lstStyle/>
                    <a:p>
                      <a:pPr>
                        <a:lnSpc>
                          <a:spcPct val="107000"/>
                        </a:lnSpc>
                        <a:spcAft>
                          <a:spcPts val="800"/>
                        </a:spcAft>
                      </a:pPr>
                      <a:r>
                        <a:rPr lang="en-IN" sz="1200" kern="100">
                          <a:effectLst/>
                        </a:rPr>
                        <a:t>Camera</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Camera present or not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4055740803"/>
                  </a:ext>
                </a:extLst>
              </a:tr>
              <a:tr h="391858">
                <a:tc>
                  <a:txBody>
                    <a:bodyPr/>
                    <a:lstStyle/>
                    <a:p>
                      <a:pPr>
                        <a:lnSpc>
                          <a:spcPct val="107000"/>
                        </a:lnSpc>
                        <a:spcAft>
                          <a:spcPts val="800"/>
                        </a:spcAft>
                      </a:pPr>
                      <a:r>
                        <a:rPr lang="en-IN" sz="1200" kern="100">
                          <a:effectLst/>
                        </a:rPr>
                        <a:t>Rating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Customer Feedback in a scale of 5</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Float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153439538"/>
                  </a:ext>
                </a:extLst>
              </a:tr>
              <a:tr h="391858">
                <a:tc>
                  <a:txBody>
                    <a:bodyPr/>
                    <a:lstStyle/>
                    <a:p>
                      <a:pPr>
                        <a:lnSpc>
                          <a:spcPct val="107000"/>
                        </a:lnSpc>
                        <a:spcAft>
                          <a:spcPts val="800"/>
                        </a:spcAft>
                      </a:pPr>
                      <a:r>
                        <a:rPr lang="en-IN" sz="1200" kern="100">
                          <a:effectLst/>
                        </a:rPr>
                        <a:t>Selling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Actual price for which the model is sold in market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4004183391"/>
                  </a:ext>
                </a:extLst>
              </a:tr>
              <a:tr h="391858">
                <a:tc>
                  <a:txBody>
                    <a:bodyPr/>
                    <a:lstStyle/>
                    <a:p>
                      <a:pPr>
                        <a:lnSpc>
                          <a:spcPct val="107000"/>
                        </a:lnSpc>
                        <a:spcAft>
                          <a:spcPts val="800"/>
                        </a:spcAft>
                      </a:pPr>
                      <a:r>
                        <a:rPr lang="en-IN" sz="1200" kern="100">
                          <a:effectLst/>
                        </a:rPr>
                        <a:t>Original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MRP assigned to that mobile phone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469375569"/>
                  </a:ext>
                </a:extLst>
              </a:tr>
              <a:tr h="391858">
                <a:tc>
                  <a:txBody>
                    <a:bodyPr/>
                    <a:lstStyle/>
                    <a:p>
                      <a:pPr>
                        <a:lnSpc>
                          <a:spcPct val="107000"/>
                        </a:lnSpc>
                        <a:spcAft>
                          <a:spcPts val="800"/>
                        </a:spcAft>
                      </a:pPr>
                      <a:r>
                        <a:rPr lang="en-IN" sz="1200" kern="100">
                          <a:effectLst/>
                        </a:rPr>
                        <a:t>Mobile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Global Model Name of that Mobile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2671638651"/>
                  </a:ext>
                </a:extLst>
              </a:tr>
              <a:tr h="592274">
                <a:tc>
                  <a:txBody>
                    <a:bodyPr/>
                    <a:lstStyle/>
                    <a:p>
                      <a:pPr>
                        <a:lnSpc>
                          <a:spcPct val="107000"/>
                        </a:lnSpc>
                        <a:spcAft>
                          <a:spcPts val="800"/>
                        </a:spcAft>
                      </a:pPr>
                      <a:r>
                        <a:rPr lang="en-IN" sz="1200" kern="100" dirty="0">
                          <a:effectLst/>
                        </a:rPr>
                        <a:t>Discount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Discount amount offered by the company on Original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dirty="0">
                          <a:effectLst/>
                        </a:rPr>
                        <a:t>int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986460166"/>
                  </a:ext>
                </a:extLst>
              </a:tr>
            </a:tbl>
          </a:graphicData>
        </a:graphic>
      </p:graphicFrame>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Data Preprocessing</a:t>
            </a:r>
          </a:p>
        </p:txBody>
      </p:sp>
      <p:pic>
        <p:nvPicPr>
          <p:cNvPr id="192" name="Picture Placeholder 191">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a:srcRect l="4119" r="4119"/>
          <a:stretch/>
        </p:blipFill>
        <p:spPr>
          <a:xfrm>
            <a:off x="4763829" y="1593246"/>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7" y="1413687"/>
            <a:ext cx="5162709" cy="420683"/>
          </a:xfrm>
        </p:spPr>
        <p:txBody>
          <a:bodyPr/>
          <a:lstStyle/>
          <a:p>
            <a:r>
              <a:rPr lang="en-US" dirty="0"/>
              <a:t>Data Cleaning</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7" y="1845895"/>
            <a:ext cx="5162709" cy="788356"/>
          </a:xfrm>
        </p:spPr>
        <p:txBody>
          <a:bodyPr/>
          <a:lstStyle/>
          <a:p>
            <a:r>
              <a:rPr lang="en-US" dirty="0"/>
              <a:t>Removing Null Values</a:t>
            </a:r>
          </a:p>
          <a:p>
            <a:r>
              <a:rPr lang="en-US" dirty="0"/>
              <a:t>Removing Duplicates</a:t>
            </a:r>
          </a:p>
        </p:txBody>
      </p:sp>
      <p:pic>
        <p:nvPicPr>
          <p:cNvPr id="194" name="Picture Placeholder 193">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4"/>
          <a:srcRect l="2616" r="2616"/>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Data Encoding</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Transforming Categorical data</a:t>
            </a:r>
          </a:p>
          <a:p>
            <a:r>
              <a:rPr lang="en-US" dirty="0"/>
              <a:t>Making it understandable for machine</a:t>
            </a:r>
          </a:p>
          <a:p>
            <a:r>
              <a:rPr lang="en-IN" dirty="0"/>
              <a:t>Sometimes data should be encoded into meaning values for better insights</a:t>
            </a:r>
          </a:p>
          <a:p>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5</a:t>
            </a:fld>
            <a:endParaRPr lang="en-US" altLang="zh-CN" dirty="0"/>
          </a:p>
        </p:txBody>
      </p:sp>
      <p:graphicFrame>
        <p:nvGraphicFramePr>
          <p:cNvPr id="17" name="Diagram 16">
            <a:extLst>
              <a:ext uri="{FF2B5EF4-FFF2-40B4-BE49-F238E27FC236}">
                <a16:creationId xmlns:a16="http://schemas.microsoft.com/office/drawing/2014/main" id="{77452D64-E8D2-F365-8081-4F5E86FD61DD}"/>
              </a:ext>
            </a:extLst>
          </p:cNvPr>
          <p:cNvGraphicFramePr/>
          <p:nvPr>
            <p:extLst>
              <p:ext uri="{D42A27DB-BD31-4B8C-83A1-F6EECF244321}">
                <p14:modId xmlns:p14="http://schemas.microsoft.com/office/powerpoint/2010/main" val="1310572514"/>
              </p:ext>
            </p:extLst>
          </p:nvPr>
        </p:nvGraphicFramePr>
        <p:xfrm>
          <a:off x="8765382" y="4493419"/>
          <a:ext cx="2428788" cy="2264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Hexagon 17">
            <a:extLst>
              <a:ext uri="{FF2B5EF4-FFF2-40B4-BE49-F238E27FC236}">
                <a16:creationId xmlns:a16="http://schemas.microsoft.com/office/drawing/2014/main" id="{3DFD632D-852A-9070-6AE2-CCE00F3801A3}"/>
              </a:ext>
            </a:extLst>
          </p:cNvPr>
          <p:cNvSpPr/>
          <p:nvPr/>
        </p:nvSpPr>
        <p:spPr>
          <a:xfrm flipH="1" flipV="1">
            <a:off x="8586466" y="4578769"/>
            <a:ext cx="96684" cy="66040"/>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Hexagon 18">
            <a:extLst>
              <a:ext uri="{FF2B5EF4-FFF2-40B4-BE49-F238E27FC236}">
                <a16:creationId xmlns:a16="http://schemas.microsoft.com/office/drawing/2014/main" id="{75310B61-60C0-DB89-503C-6B9C588151F4}"/>
              </a:ext>
            </a:extLst>
          </p:cNvPr>
          <p:cNvSpPr/>
          <p:nvPr/>
        </p:nvSpPr>
        <p:spPr>
          <a:xfrm flipH="1" flipV="1">
            <a:off x="8765382" y="4793082"/>
            <a:ext cx="96684" cy="66040"/>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840934" cy="2934040"/>
          </a:xfrm>
        </p:spPr>
        <p:txBody>
          <a:bodyPr/>
          <a:lstStyle/>
          <a:p>
            <a:r>
              <a:rPr lang="en-IN" sz="4800" b="1" dirty="0">
                <a:latin typeface="Goudy Old Style" panose="02020502050305020303" pitchFamily="18" charset="0"/>
              </a:rPr>
              <a:t>DATA</a:t>
            </a:r>
            <a:br>
              <a:rPr lang="en-IN" sz="4800" b="1" dirty="0">
                <a:latin typeface="Goudy Old Style" panose="02020502050305020303" pitchFamily="18" charset="0"/>
              </a:rPr>
            </a:br>
            <a:r>
              <a:rPr lang="en-IN" sz="4800" b="1" dirty="0">
                <a:latin typeface="Goudy Old Style" panose="02020502050305020303" pitchFamily="18" charset="0"/>
              </a:rPr>
              <a:t>ANALYTICS</a:t>
            </a:r>
          </a:p>
        </p:txBody>
      </p:sp>
      <p:graphicFrame>
        <p:nvGraphicFramePr>
          <p:cNvPr id="3" name="Diagram 2">
            <a:extLst>
              <a:ext uri="{FF2B5EF4-FFF2-40B4-BE49-F238E27FC236}">
                <a16:creationId xmlns:a16="http://schemas.microsoft.com/office/drawing/2014/main" id="{C8802CA3-7804-A0F6-3DC3-28EB7F32C178}"/>
              </a:ext>
            </a:extLst>
          </p:cNvPr>
          <p:cNvGraphicFramePr/>
          <p:nvPr>
            <p:extLst>
              <p:ext uri="{D42A27DB-BD31-4B8C-83A1-F6EECF244321}">
                <p14:modId xmlns:p14="http://schemas.microsoft.com/office/powerpoint/2010/main" val="385860173"/>
              </p:ext>
            </p:extLst>
          </p:nvPr>
        </p:nvGraphicFramePr>
        <p:xfrm>
          <a:off x="0" y="507207"/>
          <a:ext cx="5943600" cy="570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807961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IN" sz="4400" b="1" dirty="0">
                <a:latin typeface="Goudy Old Style" panose="02020502050305020303" pitchFamily="18" charset="0"/>
              </a:rPr>
              <a:t>Distribution of Data</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tretch>
            <a:fillRect/>
          </a:stretch>
        </p:blipFill>
        <p:spPr>
          <a:xfrm>
            <a:off x="6311002" y="708523"/>
            <a:ext cx="5022665" cy="3323821"/>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tretch>
            <a:fillRect/>
          </a:stretch>
        </p:blipFill>
        <p:spPr>
          <a:xfrm>
            <a:off x="302435" y="3171825"/>
            <a:ext cx="5134434"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629275" y="4785872"/>
            <a:ext cx="4629150" cy="1477328"/>
          </a:xfrm>
          <a:prstGeom prst="rect">
            <a:avLst/>
          </a:prstGeom>
        </p:spPr>
        <p:txBody>
          <a:bodyPr wrap="square" rtlCol="0">
            <a:spAutoFit/>
          </a:bodyPr>
          <a:lstStyle/>
          <a:p>
            <a:r>
              <a:rPr lang="en-US" b="0" dirty="0">
                <a:solidFill>
                  <a:srgbClr val="000000"/>
                </a:solidFill>
                <a:effectLst/>
                <a:latin typeface="Bahnschrift" panose="020B0502040204020203" pitchFamily="34" charset="0"/>
              </a:rPr>
              <a:t>This signifies that either </a:t>
            </a:r>
            <a:r>
              <a:rPr lang="en-US" dirty="0">
                <a:solidFill>
                  <a:srgbClr val="000000"/>
                </a:solidFill>
                <a:latin typeface="Bahnschrift" panose="020B0502040204020203" pitchFamily="34" charset="0"/>
              </a:rPr>
              <a:t>S</a:t>
            </a:r>
            <a:r>
              <a:rPr lang="en-US" b="0" dirty="0">
                <a:solidFill>
                  <a:srgbClr val="000000"/>
                </a:solidFill>
                <a:effectLst/>
                <a:latin typeface="Bahnschrift" panose="020B0502040204020203" pitchFamily="34" charset="0"/>
              </a:rPr>
              <a:t>amsung </a:t>
            </a:r>
          </a:p>
          <a:p>
            <a:r>
              <a:rPr lang="en-US" b="0" dirty="0">
                <a:solidFill>
                  <a:srgbClr val="000000"/>
                </a:solidFill>
                <a:effectLst/>
                <a:latin typeface="Bahnschrift" panose="020B0502040204020203" pitchFamily="34" charset="0"/>
              </a:rPr>
              <a:t>have most number of models releases per year or each model of </a:t>
            </a:r>
            <a:r>
              <a:rPr lang="en-US" dirty="0">
                <a:solidFill>
                  <a:srgbClr val="000000"/>
                </a:solidFill>
                <a:latin typeface="Bahnschrift" panose="020B0502040204020203" pitchFamily="34" charset="0"/>
              </a:rPr>
              <a:t>S</a:t>
            </a:r>
            <a:r>
              <a:rPr lang="en-US" b="0" dirty="0">
                <a:solidFill>
                  <a:srgbClr val="000000"/>
                </a:solidFill>
                <a:effectLst/>
                <a:latin typeface="Bahnschrift" panose="020B0502040204020203" pitchFamily="34" charset="0"/>
              </a:rPr>
              <a:t>amsung has multiple variants.</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367314" y="1069764"/>
            <a:ext cx="5119606" cy="1200329"/>
          </a:xfrm>
          <a:prstGeom prst="rect">
            <a:avLst/>
          </a:prstGeom>
        </p:spPr>
        <p:txBody>
          <a:bodyPr wrap="square" rtlCol="0">
            <a:spAutoFit/>
          </a:bodyPr>
          <a:lstStyle/>
          <a:p>
            <a:pPr algn="r"/>
            <a:r>
              <a:rPr lang="en-US" b="0" dirty="0">
                <a:solidFill>
                  <a:srgbClr val="000000"/>
                </a:solidFill>
                <a:effectLst/>
                <a:latin typeface="Bahnschrift" panose="020B0502040204020203" pitchFamily="34" charset="0"/>
              </a:rPr>
              <a:t>We can see </a:t>
            </a:r>
            <a:r>
              <a:rPr lang="en-US" b="1" dirty="0">
                <a:solidFill>
                  <a:srgbClr val="000080"/>
                </a:solidFill>
                <a:latin typeface="Bahnschrift" panose="020B0502040204020203" pitchFamily="34" charset="0"/>
              </a:rPr>
              <a:t>S</a:t>
            </a:r>
            <a:r>
              <a:rPr lang="en-US" b="1" dirty="0">
                <a:solidFill>
                  <a:srgbClr val="000080"/>
                </a:solidFill>
                <a:effectLst/>
                <a:latin typeface="Bahnschrift" panose="020B0502040204020203" pitchFamily="34" charset="0"/>
              </a:rPr>
              <a:t>amsung</a:t>
            </a:r>
            <a:r>
              <a:rPr lang="en-US" b="0" dirty="0">
                <a:solidFill>
                  <a:srgbClr val="000000"/>
                </a:solidFill>
                <a:effectLst/>
                <a:latin typeface="Bahnschrift" panose="020B0502040204020203" pitchFamily="34" charset="0"/>
              </a:rPr>
              <a:t> has the most number of models in the dataset. </a:t>
            </a:r>
          </a:p>
          <a:p>
            <a:pPr algn="r"/>
            <a:r>
              <a:rPr lang="en-US" b="0" dirty="0">
                <a:solidFill>
                  <a:srgbClr val="000000"/>
                </a:solidFill>
                <a:effectLst/>
                <a:latin typeface="Bahnschrift" panose="020B0502040204020203" pitchFamily="34" charset="0"/>
              </a:rPr>
              <a:t>Hence </a:t>
            </a:r>
            <a:r>
              <a:rPr lang="en-US" dirty="0">
                <a:solidFill>
                  <a:srgbClr val="000000"/>
                </a:solidFill>
                <a:latin typeface="Bahnschrift" panose="020B0502040204020203" pitchFamily="34" charset="0"/>
              </a:rPr>
              <a:t>Samsung</a:t>
            </a:r>
            <a:r>
              <a:rPr lang="en-US" b="0" dirty="0">
                <a:solidFill>
                  <a:srgbClr val="000000"/>
                </a:solidFill>
                <a:effectLst/>
                <a:latin typeface="Bahnschrift" panose="020B0502040204020203" pitchFamily="34" charset="0"/>
              </a:rPr>
              <a:t> is the most popular brand in the dataset.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0921-66C8-4CD8-427B-6FF1075950DF}"/>
              </a:ext>
            </a:extLst>
          </p:cNvPr>
          <p:cNvSpPr>
            <a:spLocks noGrp="1"/>
          </p:cNvSpPr>
          <p:nvPr>
            <p:ph type="title"/>
          </p:nvPr>
        </p:nvSpPr>
        <p:spPr>
          <a:xfrm>
            <a:off x="484632" y="391549"/>
            <a:ext cx="10889796" cy="1418998"/>
          </a:xfrm>
        </p:spPr>
        <p:txBody>
          <a:bodyPr/>
          <a:lstStyle/>
          <a:p>
            <a:r>
              <a:rPr lang="en-IN" sz="4400" b="1" dirty="0">
                <a:latin typeface="Goudy Old Style" panose="02020502050305020303" pitchFamily="18" charset="0"/>
              </a:rPr>
              <a:t>Ratings of each Brand</a:t>
            </a:r>
            <a:br>
              <a:rPr lang="en-IN" sz="4400" b="1" u="sng" dirty="0">
                <a:latin typeface="Goudy Old Style" panose="02020502050305020303" pitchFamily="18" charset="0"/>
              </a:rPr>
            </a:br>
            <a:br>
              <a:rPr lang="en-IN" dirty="0"/>
            </a:br>
            <a:endParaRPr lang="en-IN" dirty="0"/>
          </a:p>
        </p:txBody>
      </p:sp>
      <p:pic>
        <p:nvPicPr>
          <p:cNvPr id="6" name="Chart Placeholder 5">
            <a:extLst>
              <a:ext uri="{FF2B5EF4-FFF2-40B4-BE49-F238E27FC236}">
                <a16:creationId xmlns:a16="http://schemas.microsoft.com/office/drawing/2014/main" id="{86F117A9-AE18-A0AB-3E1D-90D18DF30627}"/>
              </a:ext>
            </a:extLst>
          </p:cNvPr>
          <p:cNvPicPr>
            <a:picLocks noGrp="1" noChangeAspect="1"/>
          </p:cNvPicPr>
          <p:nvPr>
            <p:ph type="tbl" sz="quarter" idx="27"/>
          </p:nvPr>
        </p:nvPicPr>
        <p:blipFill>
          <a:blip r:embed="rId2"/>
          <a:stretch>
            <a:fillRect/>
          </a:stretch>
        </p:blipFill>
        <p:spPr>
          <a:xfrm>
            <a:off x="338897" y="1579405"/>
            <a:ext cx="6188140" cy="4318000"/>
          </a:xfrm>
          <a:prstGeom prst="rect">
            <a:avLst/>
          </a:prstGeom>
        </p:spPr>
      </p:pic>
      <p:sp>
        <p:nvSpPr>
          <p:cNvPr id="5" name="Slide Number Placeholder 4">
            <a:extLst>
              <a:ext uri="{FF2B5EF4-FFF2-40B4-BE49-F238E27FC236}">
                <a16:creationId xmlns:a16="http://schemas.microsoft.com/office/drawing/2014/main" id="{CAFDFD18-79B6-42FE-4174-17A5ADB4D131}"/>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7" name="TextBox 6">
            <a:extLst>
              <a:ext uri="{FF2B5EF4-FFF2-40B4-BE49-F238E27FC236}">
                <a16:creationId xmlns:a16="http://schemas.microsoft.com/office/drawing/2014/main" id="{B7A9F822-F316-1113-30C7-A3FA4CEE757D}"/>
              </a:ext>
            </a:extLst>
          </p:cNvPr>
          <p:cNvSpPr txBox="1"/>
          <p:nvPr/>
        </p:nvSpPr>
        <p:spPr>
          <a:xfrm>
            <a:off x="737848" y="1899327"/>
            <a:ext cx="4029075" cy="3857625"/>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DC5D4D71-0228-408C-EE4C-F3A4AA33061D}"/>
              </a:ext>
            </a:extLst>
          </p:cNvPr>
          <p:cNvSpPr txBox="1"/>
          <p:nvPr/>
        </p:nvSpPr>
        <p:spPr>
          <a:xfrm>
            <a:off x="7079070" y="1579405"/>
            <a:ext cx="4029075" cy="3416320"/>
          </a:xfrm>
          <a:prstGeom prst="rect">
            <a:avLst/>
          </a:prstGeom>
          <a:noFill/>
        </p:spPr>
        <p:txBody>
          <a:bodyPr wrap="square">
            <a:spAutoFit/>
          </a:bodyPr>
          <a:lstStyle/>
          <a:p>
            <a:r>
              <a:rPr lang="en-US" dirty="0"/>
              <a:t>We can see </a:t>
            </a:r>
            <a:r>
              <a:rPr lang="en-US" dirty="0">
                <a:solidFill>
                  <a:srgbClr val="7030A0"/>
                </a:solidFill>
              </a:rPr>
              <a:t>APPLE</a:t>
            </a:r>
            <a:r>
              <a:rPr lang="en-US" dirty="0"/>
              <a:t> is the most rated brand in the dataset. This signifies that apple has the most number of models with higher ratings.</a:t>
            </a:r>
          </a:p>
          <a:p>
            <a:br>
              <a:rPr lang="en-US" dirty="0"/>
            </a:br>
            <a:r>
              <a:rPr lang="en-US" dirty="0"/>
              <a:t>The reasons could be that apple has the best pricing strategy or the best quality of the products, or it is reaping the benefits of the brand name. </a:t>
            </a:r>
          </a:p>
          <a:p>
            <a:br>
              <a:rPr lang="en-US" dirty="0"/>
            </a:br>
            <a:r>
              <a:rPr lang="en-US" dirty="0"/>
              <a:t>We will see this in the upcoming price discount analysis.</a:t>
            </a:r>
          </a:p>
        </p:txBody>
      </p:sp>
    </p:spTree>
    <p:extLst>
      <p:ext uri="{BB962C8B-B14F-4D97-AF65-F5344CB8AC3E}">
        <p14:creationId xmlns:p14="http://schemas.microsoft.com/office/powerpoint/2010/main" val="9372435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DC97A-E8E8-97EB-C91B-BE5C6C3AF4F1}"/>
              </a:ext>
            </a:extLst>
          </p:cNvPr>
          <p:cNvPicPr>
            <a:picLocks noChangeAspect="1"/>
          </p:cNvPicPr>
          <p:nvPr/>
        </p:nvPicPr>
        <p:blipFill>
          <a:blip r:embed="rId3"/>
          <a:stretch>
            <a:fillRect/>
          </a:stretch>
        </p:blipFill>
        <p:spPr>
          <a:xfrm rot="10800000">
            <a:off x="-1" y="0"/>
            <a:ext cx="2021681" cy="2235900"/>
          </a:xfrm>
          <a:prstGeom prst="rect">
            <a:avLst/>
          </a:prstGeom>
        </p:spPr>
      </p:pic>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809027" y="1158963"/>
            <a:ext cx="10889796" cy="1418998"/>
          </a:xfrm>
        </p:spPr>
        <p:txBody>
          <a:bodyPr/>
          <a:lstStyle/>
          <a:p>
            <a:r>
              <a:rPr lang="en-IN" sz="4400" b="1" dirty="0">
                <a:latin typeface="Goudy Old Style" panose="02020502050305020303" pitchFamily="18" charset="0"/>
              </a:rPr>
              <a:t>Discounts!! offered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4"/>
          <a:srcRect/>
          <a:stretch/>
        </p:blipFill>
        <p:spPr>
          <a:xfrm>
            <a:off x="6738690" y="507783"/>
            <a:ext cx="4163284" cy="3323821"/>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5"/>
          <a:srcRect/>
          <a:stretch/>
        </p:blipFill>
        <p:spPr>
          <a:xfrm>
            <a:off x="609398" y="2874893"/>
            <a:ext cx="4520508"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564981" y="4740592"/>
            <a:ext cx="4629150" cy="1477328"/>
          </a:xfrm>
          <a:prstGeom prst="rect">
            <a:avLst/>
          </a:prstGeom>
        </p:spPr>
        <p:txBody>
          <a:bodyPr wrap="square" rtlCol="0">
            <a:spAutoFit/>
          </a:bodyPr>
          <a:lstStyle/>
          <a:p>
            <a:r>
              <a:rPr lang="en-US" b="1" i="1" dirty="0">
                <a:solidFill>
                  <a:srgbClr val="000000"/>
                </a:solidFill>
                <a:effectLst/>
                <a:latin typeface="Consolas" panose="020B0609020204030204" pitchFamily="49" charset="0"/>
              </a:rPr>
              <a:t>Motorola</a:t>
            </a:r>
            <a:r>
              <a:rPr lang="en-US" b="0" dirty="0">
                <a:solidFill>
                  <a:srgbClr val="000000"/>
                </a:solidFill>
                <a:effectLst/>
                <a:latin typeface="Consolas" panose="020B0609020204030204" pitchFamily="49" charset="0"/>
              </a:rPr>
              <a:t> and </a:t>
            </a:r>
            <a:r>
              <a:rPr lang="en-US" b="1" i="1" dirty="0">
                <a:solidFill>
                  <a:srgbClr val="000000"/>
                </a:solidFill>
                <a:effectLst/>
                <a:latin typeface="Consolas" panose="020B0609020204030204" pitchFamily="49" charset="0"/>
              </a:rPr>
              <a:t>LG</a:t>
            </a:r>
            <a:r>
              <a:rPr lang="en-US" b="0" dirty="0">
                <a:solidFill>
                  <a:srgbClr val="000000"/>
                </a:solidFill>
                <a:effectLst/>
                <a:latin typeface="Consolas" panose="020B0609020204030204" pitchFamily="49" charset="0"/>
              </a:rPr>
              <a:t> are </a:t>
            </a:r>
            <a:r>
              <a:rPr lang="en-US" dirty="0">
                <a:solidFill>
                  <a:srgbClr val="000000"/>
                </a:solidFill>
                <a:latin typeface="Consolas" panose="020B0609020204030204" pitchFamily="49" charset="0"/>
              </a:rPr>
              <a:t>among the top 5 </a:t>
            </a:r>
            <a:r>
              <a:rPr lang="en-US" b="0" dirty="0">
                <a:solidFill>
                  <a:srgbClr val="000000"/>
                </a:solidFill>
                <a:effectLst/>
                <a:latin typeface="Consolas" panose="020B0609020204030204" pitchFamily="49" charset="0"/>
              </a:rPr>
              <a:t>position in terms of discount rate but </a:t>
            </a:r>
            <a:r>
              <a:rPr lang="en-US" b="1" i="1" dirty="0">
                <a:solidFill>
                  <a:srgbClr val="000000"/>
                </a:solidFill>
                <a:latin typeface="Consolas" panose="020B0609020204030204" pitchFamily="49" charset="0"/>
              </a:rPr>
              <a:t>A</a:t>
            </a:r>
            <a:r>
              <a:rPr lang="en-US" b="1" i="1" dirty="0">
                <a:solidFill>
                  <a:srgbClr val="000000"/>
                </a:solidFill>
                <a:effectLst/>
                <a:latin typeface="Consolas" panose="020B0609020204030204" pitchFamily="49" charset="0"/>
              </a:rPr>
              <a:t>sus’s</a:t>
            </a:r>
            <a:r>
              <a:rPr lang="en-US" b="1"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mean discount rate is not always the highest.</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4" name="Rectangle 3">
            <a:extLst>
              <a:ext uri="{FF2B5EF4-FFF2-40B4-BE49-F238E27FC236}">
                <a16:creationId xmlns:a16="http://schemas.microsoft.com/office/drawing/2014/main" id="{6F9B89C3-D0C7-3E76-B66B-9BD36C539BB6}"/>
              </a:ext>
            </a:extLst>
          </p:cNvPr>
          <p:cNvSpPr/>
          <p:nvPr/>
        </p:nvSpPr>
        <p:spPr>
          <a:xfrm>
            <a:off x="609398" y="314325"/>
            <a:ext cx="312146" cy="264319"/>
          </a:xfrm>
          <a:prstGeom prst="rect">
            <a:avLst/>
          </a:prstGeom>
          <a:solidFill>
            <a:srgbClr val="F8F6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03901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234</TotalTime>
  <Words>1200</Words>
  <Application>Microsoft Office PowerPoint</Application>
  <PresentationFormat>Widescreen</PresentationFormat>
  <Paragraphs>155</Paragraphs>
  <Slides>21</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等线</vt:lpstr>
      <vt:lpstr>Abadi</vt:lpstr>
      <vt:lpstr>Agency FB</vt:lpstr>
      <vt:lpstr>Arial</vt:lpstr>
      <vt:lpstr>Bahnschrift</vt:lpstr>
      <vt:lpstr>Calibri</vt:lpstr>
      <vt:lpstr>Consolas</vt:lpstr>
      <vt:lpstr>Goudy Old Style</vt:lpstr>
      <vt:lpstr>Posterama</vt:lpstr>
      <vt:lpstr>Posterama Text Black</vt:lpstr>
      <vt:lpstr>Posterama Text SemiBold</vt:lpstr>
      <vt:lpstr>Wingdings</vt:lpstr>
      <vt:lpstr>Custom​​</vt:lpstr>
      <vt:lpstr>Exploratory Data Analysis and  implementation of </vt:lpstr>
      <vt:lpstr>OUR TEAM FROM NARULA INSTITUTE OF TECHNOLOGY</vt:lpstr>
      <vt:lpstr>Libraries used  </vt:lpstr>
      <vt:lpstr>ABOUT DATASET</vt:lpstr>
      <vt:lpstr>Data Preprocessing</vt:lpstr>
      <vt:lpstr>DATA ANALYTICS</vt:lpstr>
      <vt:lpstr>Distribution of Data</vt:lpstr>
      <vt:lpstr>Ratings of each Brand  </vt:lpstr>
      <vt:lpstr>Discounts!! offered</vt:lpstr>
      <vt:lpstr>Memory and Storage Distribution</vt:lpstr>
      <vt:lpstr>Price Spread   </vt:lpstr>
      <vt:lpstr>Price Spread</vt:lpstr>
      <vt:lpstr>Market value of each brand</vt:lpstr>
      <vt:lpstr>MACHINE       LEARNING</vt:lpstr>
      <vt:lpstr>Encoding converts categorical or text-based data into a numerical format that models can understand and process, enabling them to learn patterns and make predictions. Without encoding, algorithms cannot interpret or use categorical data effectively. Encoding can be conversion of logical units in numeric value like converting all storage values into respective number or names into predefined number.  Ordinal encoding converts categorical data into numerical values while preserving the natural order or ranking of the categories. It is imported from sklearn.preprocessing   </vt:lpstr>
      <vt:lpstr>Machine learning methods used</vt:lpstr>
      <vt:lpstr>Machine learning methods used (contd.) </vt:lpstr>
      <vt:lpstr>Boosting algorithm</vt:lpstr>
      <vt:lpstr>Comparison of each algorithm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DUTTA</dc:creator>
  <cp:lastModifiedBy>Souma Das</cp:lastModifiedBy>
  <cp:revision>11</cp:revision>
  <dcterms:created xsi:type="dcterms:W3CDTF">2024-09-06T14:42:07Z</dcterms:created>
  <dcterms:modified xsi:type="dcterms:W3CDTF">2024-09-07T08:18:31Z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